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769" r:id="rId3"/>
    <p:sldMasterId id="2147483780" r:id="rId4"/>
  </p:sldMasterIdLst>
  <p:notesMasterIdLst>
    <p:notesMasterId r:id="rId19"/>
  </p:notesMasterIdLst>
  <p:sldIdLst>
    <p:sldId id="296" r:id="rId5"/>
    <p:sldId id="929" r:id="rId6"/>
    <p:sldId id="927" r:id="rId7"/>
    <p:sldId id="1000" r:id="rId8"/>
    <p:sldId id="1001" r:id="rId9"/>
    <p:sldId id="1002" r:id="rId10"/>
    <p:sldId id="1003" r:id="rId11"/>
    <p:sldId id="661" r:id="rId12"/>
    <p:sldId id="1005" r:id="rId13"/>
    <p:sldId id="1006" r:id="rId14"/>
    <p:sldId id="1007" r:id="rId15"/>
    <p:sldId id="948" r:id="rId16"/>
    <p:sldId id="1010" r:id="rId17"/>
    <p:sldId id="262" r:id="rId1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 lastIdx="1" clrIdx="1"/>
  <p:cmAuthor id="1" name="未知用户1" initials="未知用户1" lastIdx="4" clrIdx="3"/>
  <p:cmAuthor id="8" name="未知用户2" initials="未知用户2" lastIdx="1" clrIdx="8"/>
  <p:cmAuthor id="2" name="未知用户3" initials="未知用户3" lastIdx="1" clrIdx="6"/>
  <p:cmAuthor id="9" name="未知用户4" initials="未知用户4" lastIdx="1" clrIdx="2"/>
  <p:cmAuthor id="3" name="未知用户5" initials="未知用户5" lastIdx="1" clrIdx="4"/>
  <p:cmAuthor id="4" name="未知用户6" initials="未知用户6" lastIdx="2" clrIdx="0"/>
  <p:cmAuthor id="5" name="未知用户7" initials="未知用户7" lastIdx="1" clrIdx="5"/>
  <p:cmAuthor id="6" name="未知用户8" initials="未知用户8" lastIdx="1" clrIdx="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F5C9E"/>
    <a:srgbClr val="EE8044"/>
    <a:srgbClr val="3B5D89"/>
    <a:srgbClr val="E8EFF8"/>
    <a:srgbClr val="88C057"/>
    <a:srgbClr val="91BAE1"/>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autoAdjust="0"/>
    <p:restoredTop sz="68196" autoAdjust="0"/>
  </p:normalViewPr>
  <p:slideViewPr>
    <p:cSldViewPr>
      <p:cViewPr varScale="1">
        <p:scale>
          <a:sx n="49" d="100"/>
          <a:sy n="49" d="100"/>
        </p:scale>
        <p:origin x="1206" y="48"/>
      </p:cViewPr>
      <p:guideLst>
        <p:guide orient="horz" pos="2160"/>
        <p:guide pos="3840"/>
      </p:guideLst>
    </p:cSldViewPr>
  </p:slideViewPr>
  <p:outlineViewPr>
    <p:cViewPr>
      <p:scale>
        <a:sx n="33" d="100"/>
        <a:sy n="33" d="100"/>
      </p:scale>
      <p:origin x="0" y="-3174"/>
    </p:cViewPr>
  </p:outlineViewPr>
  <p:notesTextViewPr>
    <p:cViewPr>
      <p:scale>
        <a:sx n="125" d="100"/>
        <a:sy n="125" d="100"/>
      </p:scale>
      <p:origin x="0" y="0"/>
    </p:cViewPr>
  </p:notesTextViewPr>
  <p:sorterViewPr>
    <p:cViewPr>
      <p:scale>
        <a:sx n="100" d="100"/>
        <a:sy n="100" d="100"/>
      </p:scale>
      <p:origin x="0" y="-5184"/>
    </p:cViewPr>
  </p:sorter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Video/&#22810;&#23618;&#32423;&#20132;&#20114;&#24335;&#29305;&#24449;&#20998;&#26512;&#26041;&#27861;.mp4" TargetMode="External"/><Relationship Id="rId7" Type="http://schemas.openxmlformats.org/officeDocument/2006/relationships/image" Target="../media/image12.png"/><Relationship Id="rId2" Type="http://schemas.openxmlformats.org/officeDocument/2006/relationships/hyperlink" Target="Video/&#22269;&#38469;&#39640;&#28201;&#21512;&#37329;&#20250;&#35758;&#25991;&#29486;&#25968;&#25454;&#12289;&#19987;&#21033;&#25968;&#25454;&#21644;&#29579;&#38498;&#22763;&#25991;&#29486;&#25968;&#25454;&#30340;&#25628;&#32034;&#19982;&#23384;&#20648;.mp4" TargetMode="External"/><Relationship Id="rId1" Type="http://schemas.openxmlformats.org/officeDocument/2006/relationships/hyperlink" Target="Video/&#25968;&#25454;&#30340;&#19978;&#20256;&#21644;&#36136;&#37327;&#20998;&#26512;.mp4" TargetMode="External"/><Relationship Id="rId6" Type="http://schemas.openxmlformats.org/officeDocument/2006/relationships/hyperlink" Target="Video/&#20998;&#31867;&#12289;&#22238;&#24402;&#21644;&#32858;&#31867;&#26426;&#22120;&#23398;&#20064;&#31639;&#27861;.mp4" TargetMode="External"/><Relationship Id="rId11" Type="http://schemas.openxmlformats.org/officeDocument/2006/relationships/image" Target="../media/image16.png"/><Relationship Id="rId5" Type="http://schemas.openxmlformats.org/officeDocument/2006/relationships/hyperlink" Target="Video/&#20851;&#20110;&#25105;&#20204;.mp4" TargetMode="External"/><Relationship Id="rId10" Type="http://schemas.openxmlformats.org/officeDocument/2006/relationships/image" Target="../media/image15.png"/><Relationship Id="rId4" Type="http://schemas.openxmlformats.org/officeDocument/2006/relationships/hyperlink" Target="Video/&#38750;&#33258;&#21160;&#12289;&#21322;&#33258;&#21160;&#21644;&#20840;&#33258;&#21160;&#26426;&#22120;&#23398;&#20064;&#31639;&#27861;.mp4" TargetMode="External"/><Relationship Id="rId9"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hyperlink" Target="Video/&#38750;&#33258;&#21160;&#12289;&#21322;&#33258;&#21160;&#21644;&#20840;&#33258;&#21160;&#26426;&#22120;&#23398;&#20064;&#31639;&#27861;.mp4" TargetMode="External"/><Relationship Id="rId2" Type="http://schemas.openxmlformats.org/officeDocument/2006/relationships/hyperlink" Target="Video/&#25968;&#25454;&#30340;&#19978;&#20256;&#21644;&#36136;&#37327;&#20998;&#26512;.mp4" TargetMode="External"/><Relationship Id="rId1" Type="http://schemas.openxmlformats.org/officeDocument/2006/relationships/image" Target="../media/image12.png"/><Relationship Id="rId6" Type="http://schemas.openxmlformats.org/officeDocument/2006/relationships/image" Target="../media/image14.jpg"/><Relationship Id="rId11" Type="http://schemas.openxmlformats.org/officeDocument/2006/relationships/hyperlink" Target="Video/&#20851;&#20110;&#25105;&#20204;.mp4" TargetMode="External"/><Relationship Id="rId5" Type="http://schemas.openxmlformats.org/officeDocument/2006/relationships/hyperlink" Target="Video/&#22810;&#23618;&#32423;&#20132;&#20114;&#24335;&#29305;&#24449;&#20998;&#26512;&#26041;&#27861;.mp4" TargetMode="External"/><Relationship Id="rId10" Type="http://schemas.openxmlformats.org/officeDocument/2006/relationships/image" Target="../media/image16.png"/><Relationship Id="rId4" Type="http://schemas.openxmlformats.org/officeDocument/2006/relationships/hyperlink" Target="Video/&#22269;&#38469;&#39640;&#28201;&#21512;&#37329;&#20250;&#35758;&#25991;&#29486;&#25968;&#25454;&#12289;&#19987;&#21033;&#25968;&#25454;&#21644;&#29579;&#38498;&#22763;&#25991;&#29486;&#25968;&#25454;&#30340;&#25628;&#32034;&#19982;&#23384;&#20648;.mp4" TargetMode="External"/><Relationship Id="rId9" Type="http://schemas.openxmlformats.org/officeDocument/2006/relationships/hyperlink" Target="Video/&#20998;&#31867;&#12289;&#22238;&#24402;&#21644;&#32858;&#31867;&#26426;&#22120;&#23398;&#20064;&#31639;&#27861;.mp4"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C345A-1810-4DE2-B4A2-863B068B41E7}" type="doc">
      <dgm:prSet loTypeId="urn:microsoft.com/office/officeart/2008/layout/BendingPictureCaptionList" loCatId="picture" qsTypeId="urn:microsoft.com/office/officeart/2005/8/quickstyle/simple2" qsCatId="simple" csTypeId="urn:microsoft.com/office/officeart/2005/8/colors/colorful5" csCatId="colorful" phldr="1"/>
      <dgm:spPr/>
      <dgm:t>
        <a:bodyPr/>
        <a:lstStyle/>
        <a:p>
          <a:endParaRPr lang="zh-CN" altLang="en-US"/>
        </a:p>
      </dgm:t>
    </dgm:pt>
    <dgm:pt modelId="{307161E6-AB15-467E-8986-2C958A43230D}">
      <dgm:prSet phldrT="[文本]"/>
      <dgm:spPr/>
      <dgm:t>
        <a:bodyPr/>
        <a:lstStyle/>
        <a:p>
          <a:r>
            <a:rPr lang="zh-CN" altLang="en-US" b="1" dirty="0">
              <a:solidFill>
                <a:schemeClr val="tx1"/>
              </a:solidFill>
              <a:hlinkClick xmlns:r="http://schemas.openxmlformats.org/officeDocument/2006/relationships" r:id="rId1" action="ppaction://hlinkfile"/>
            </a:rPr>
            <a:t>数据的上传与</a:t>
          </a:r>
          <a:endParaRPr lang="en-US" altLang="zh-CN" b="1" dirty="0">
            <a:solidFill>
              <a:schemeClr val="tx1"/>
            </a:solidFill>
            <a:hlinkClick xmlns:r="http://schemas.openxmlformats.org/officeDocument/2006/relationships" r:id="rId1" action="ppaction://hlinkfile"/>
          </a:endParaRPr>
        </a:p>
        <a:p>
          <a:r>
            <a:rPr lang="zh-CN" altLang="en-US" b="1" dirty="0">
              <a:solidFill>
                <a:schemeClr val="tx1"/>
              </a:solidFill>
              <a:hlinkClick xmlns:r="http://schemas.openxmlformats.org/officeDocument/2006/relationships" r:id="rId1" action="ppaction://hlinkfile"/>
            </a:rPr>
            <a:t>质量分析</a:t>
          </a:r>
          <a:endParaRPr lang="zh-CN" altLang="en-US" b="1" dirty="0">
            <a:solidFill>
              <a:schemeClr val="tx1"/>
            </a:solidFill>
          </a:endParaRPr>
        </a:p>
      </dgm:t>
    </dgm:pt>
    <dgm:pt modelId="{DC77F610-634E-44B1-829B-6845EF17D355}" type="parTrans" cxnId="{8325F6AA-DA44-47EF-848C-FA48534ACD51}">
      <dgm:prSet/>
      <dgm:spPr/>
      <dgm:t>
        <a:bodyPr/>
        <a:lstStyle/>
        <a:p>
          <a:endParaRPr lang="zh-CN" altLang="en-US"/>
        </a:p>
      </dgm:t>
    </dgm:pt>
    <dgm:pt modelId="{F684EB03-77FF-40D5-B49E-9349D1922BB0}" type="sibTrans" cxnId="{8325F6AA-DA44-47EF-848C-FA48534ACD51}">
      <dgm:prSet/>
      <dgm:spPr/>
      <dgm:t>
        <a:bodyPr/>
        <a:lstStyle/>
        <a:p>
          <a:endParaRPr lang="zh-CN" altLang="en-US"/>
        </a:p>
      </dgm:t>
    </dgm:pt>
    <dgm:pt modelId="{5EB2873D-91A2-4963-ABB5-6BAAE45FB224}">
      <dgm:prSet phldrT="[文本]"/>
      <dgm:spPr/>
      <dgm:t>
        <a:bodyPr/>
        <a:lstStyle/>
        <a:p>
          <a:r>
            <a:rPr lang="zh-CN" altLang="en-US" b="1" dirty="0">
              <a:solidFill>
                <a:schemeClr val="tx1"/>
              </a:solidFill>
              <a:hlinkClick xmlns:r="http://schemas.openxmlformats.org/officeDocument/2006/relationships" r:id="rId2" action="ppaction://hlinkfile"/>
            </a:rPr>
            <a:t>高温合金数据的搜索、存储和共享</a:t>
          </a:r>
          <a:endParaRPr lang="zh-CN" altLang="en-US" b="1" dirty="0">
            <a:solidFill>
              <a:schemeClr val="tx1"/>
            </a:solidFill>
          </a:endParaRPr>
        </a:p>
      </dgm:t>
    </dgm:pt>
    <dgm:pt modelId="{006EC433-4F9B-4DDF-80D7-7C5270EBC9E4}" type="parTrans" cxnId="{4C1CFE76-57B7-48BE-ABD0-222F0841D1C7}">
      <dgm:prSet/>
      <dgm:spPr/>
      <dgm:t>
        <a:bodyPr/>
        <a:lstStyle/>
        <a:p>
          <a:endParaRPr lang="zh-CN" altLang="en-US"/>
        </a:p>
      </dgm:t>
    </dgm:pt>
    <dgm:pt modelId="{00431937-6A16-405B-B76D-523268DFC371}" type="sibTrans" cxnId="{4C1CFE76-57B7-48BE-ABD0-222F0841D1C7}">
      <dgm:prSet/>
      <dgm:spPr/>
      <dgm:t>
        <a:bodyPr/>
        <a:lstStyle/>
        <a:p>
          <a:endParaRPr lang="zh-CN" altLang="en-US"/>
        </a:p>
      </dgm:t>
    </dgm:pt>
    <dgm:pt modelId="{B7346B30-A254-4FBF-BDAD-AA0A287ABBF4}">
      <dgm:prSet phldrT="[文本]"/>
      <dgm:spPr/>
      <dgm:t>
        <a:bodyPr/>
        <a:lstStyle/>
        <a:p>
          <a:r>
            <a:rPr lang="zh-CN" altLang="en-US" b="1" dirty="0">
              <a:solidFill>
                <a:schemeClr val="tx1"/>
              </a:solidFill>
              <a:hlinkClick xmlns:r="http://schemas.openxmlformats.org/officeDocument/2006/relationships" r:id="rId3" action="ppaction://hlinkfile"/>
            </a:rPr>
            <a:t>多层级交互式特征分析方法</a:t>
          </a:r>
          <a:endParaRPr lang="zh-CN" altLang="en-US" b="1" dirty="0">
            <a:solidFill>
              <a:schemeClr val="tx1"/>
            </a:solidFill>
          </a:endParaRPr>
        </a:p>
      </dgm:t>
    </dgm:pt>
    <dgm:pt modelId="{7A72B3BF-364E-47CF-9330-E8D74D13F232}" type="parTrans" cxnId="{FAF6D717-D66E-4D3D-8F2C-D9040572BDCB}">
      <dgm:prSet/>
      <dgm:spPr/>
      <dgm:t>
        <a:bodyPr/>
        <a:lstStyle/>
        <a:p>
          <a:endParaRPr lang="zh-CN" altLang="en-US"/>
        </a:p>
      </dgm:t>
    </dgm:pt>
    <dgm:pt modelId="{8DAFCC70-08A7-44B2-8C10-DAC94A83D971}" type="sibTrans" cxnId="{FAF6D717-D66E-4D3D-8F2C-D9040572BDCB}">
      <dgm:prSet/>
      <dgm:spPr/>
      <dgm:t>
        <a:bodyPr/>
        <a:lstStyle/>
        <a:p>
          <a:endParaRPr lang="zh-CN" altLang="en-US"/>
        </a:p>
      </dgm:t>
    </dgm:pt>
    <dgm:pt modelId="{BC01DBCB-5E56-4B6A-B126-218307CAA8B7}">
      <dgm:prSet phldrT="[文本]"/>
      <dgm:spPr/>
      <dgm:t>
        <a:bodyPr/>
        <a:lstStyle/>
        <a:p>
          <a:r>
            <a:rPr lang="zh-CN" altLang="en-US" b="1" dirty="0">
              <a:solidFill>
                <a:schemeClr val="tx1"/>
              </a:solidFill>
              <a:hlinkClick xmlns:r="http://schemas.openxmlformats.org/officeDocument/2006/relationships" r:id="rId4" action="ppaction://hlinkfile"/>
            </a:rPr>
            <a:t>非自动、半自动和全自动式机器学习算法</a:t>
          </a:r>
          <a:endParaRPr lang="zh-CN" altLang="en-US" b="1" dirty="0">
            <a:solidFill>
              <a:schemeClr val="tx1"/>
            </a:solidFill>
          </a:endParaRPr>
        </a:p>
      </dgm:t>
    </dgm:pt>
    <dgm:pt modelId="{A05AC1A7-A48D-46E7-93F2-B9B41016A3C1}" type="parTrans" cxnId="{CAF2BCF1-D9C8-41B6-A79E-78CF0CED4979}">
      <dgm:prSet/>
      <dgm:spPr/>
      <dgm:t>
        <a:bodyPr/>
        <a:lstStyle/>
        <a:p>
          <a:endParaRPr lang="zh-CN" altLang="en-US"/>
        </a:p>
      </dgm:t>
    </dgm:pt>
    <dgm:pt modelId="{EA544D4A-D4B7-4811-ACDA-615EF7CDFD6A}" type="sibTrans" cxnId="{CAF2BCF1-D9C8-41B6-A79E-78CF0CED4979}">
      <dgm:prSet/>
      <dgm:spPr/>
      <dgm:t>
        <a:bodyPr/>
        <a:lstStyle/>
        <a:p>
          <a:endParaRPr lang="zh-CN" altLang="en-US"/>
        </a:p>
      </dgm:t>
    </dgm:pt>
    <dgm:pt modelId="{2629E268-C649-479E-9490-436CC0344132}">
      <dgm:prSet phldrT="[文本]"/>
      <dgm:spPr/>
      <dgm:t>
        <a:bodyPr/>
        <a:lstStyle/>
        <a:p>
          <a:r>
            <a:rPr lang="zh-CN" altLang="en-US" b="1" dirty="0">
              <a:solidFill>
                <a:schemeClr val="tx1"/>
              </a:solidFill>
              <a:hlinkClick xmlns:r="http://schemas.openxmlformats.org/officeDocument/2006/relationships" r:id="rId5" action="ppaction://hlinkfile"/>
            </a:rPr>
            <a:t>关于我们</a:t>
          </a:r>
          <a:endParaRPr lang="zh-CN" altLang="en-US" b="1" dirty="0">
            <a:solidFill>
              <a:schemeClr val="tx1"/>
            </a:solidFill>
          </a:endParaRPr>
        </a:p>
      </dgm:t>
    </dgm:pt>
    <dgm:pt modelId="{162C0F1F-9542-4545-AF20-FCE60C26D096}" type="parTrans" cxnId="{E6BFCAE0-5F6F-449E-ABC5-977AF16A4234}">
      <dgm:prSet/>
      <dgm:spPr/>
      <dgm:t>
        <a:bodyPr/>
        <a:lstStyle/>
        <a:p>
          <a:endParaRPr lang="zh-CN" altLang="en-US"/>
        </a:p>
      </dgm:t>
    </dgm:pt>
    <dgm:pt modelId="{37217B4E-1531-4FC7-9C56-020BB19D37C8}" type="sibTrans" cxnId="{E6BFCAE0-5F6F-449E-ABC5-977AF16A4234}">
      <dgm:prSet/>
      <dgm:spPr/>
      <dgm:t>
        <a:bodyPr/>
        <a:lstStyle/>
        <a:p>
          <a:endParaRPr lang="zh-CN" altLang="en-US"/>
        </a:p>
      </dgm:t>
    </dgm:pt>
    <dgm:pt modelId="{ECCE4E9C-87D4-46A1-A80C-9060C2FE3EF5}">
      <dgm:prSet phldrT="[文本]"/>
      <dgm:spPr/>
      <dgm:t>
        <a:bodyPr/>
        <a:lstStyle/>
        <a:p>
          <a:r>
            <a:rPr lang="zh-CN" altLang="en-US" b="1" dirty="0">
              <a:solidFill>
                <a:schemeClr val="tx1"/>
              </a:solidFill>
              <a:hlinkClick xmlns:r="http://schemas.openxmlformats.org/officeDocument/2006/relationships" r:id="rId6" action="ppaction://hlinkfile"/>
            </a:rPr>
            <a:t>分类、聚类、回归等各种机器学习算法</a:t>
          </a:r>
          <a:endParaRPr lang="zh-CN" altLang="en-US" b="1" dirty="0">
            <a:solidFill>
              <a:schemeClr val="tx1"/>
            </a:solidFill>
          </a:endParaRPr>
        </a:p>
      </dgm:t>
    </dgm:pt>
    <dgm:pt modelId="{7E0EA615-9868-481F-BBA6-262FB17E6F5B}" type="sibTrans" cxnId="{DBE0C958-4D1B-47DD-BA70-9EE90B95DD17}">
      <dgm:prSet/>
      <dgm:spPr/>
      <dgm:t>
        <a:bodyPr/>
        <a:lstStyle/>
        <a:p>
          <a:endParaRPr lang="zh-CN" altLang="en-US"/>
        </a:p>
      </dgm:t>
    </dgm:pt>
    <dgm:pt modelId="{782D15D0-77AE-4256-A8B0-7BE72349D3E7}" type="parTrans" cxnId="{DBE0C958-4D1B-47DD-BA70-9EE90B95DD17}">
      <dgm:prSet/>
      <dgm:spPr/>
      <dgm:t>
        <a:bodyPr/>
        <a:lstStyle/>
        <a:p>
          <a:endParaRPr lang="zh-CN" altLang="en-US"/>
        </a:p>
      </dgm:t>
    </dgm:pt>
    <dgm:pt modelId="{AA2D79D8-1B53-46B0-B452-C2B475400E1C}" type="pres">
      <dgm:prSet presAssocID="{56BC345A-1810-4DE2-B4A2-863B068B41E7}" presName="Name0" presStyleCnt="0">
        <dgm:presLayoutVars>
          <dgm:dir/>
          <dgm:resizeHandles val="exact"/>
        </dgm:presLayoutVars>
      </dgm:prSet>
      <dgm:spPr/>
    </dgm:pt>
    <dgm:pt modelId="{7C094AC3-5CD4-408F-B557-3CE78CC022BC}" type="pres">
      <dgm:prSet presAssocID="{307161E6-AB15-467E-8986-2C958A43230D}" presName="composite" presStyleCnt="0"/>
      <dgm:spPr/>
    </dgm:pt>
    <dgm:pt modelId="{7740D9A0-BC71-4615-A41D-8B331B48B70E}" type="pres">
      <dgm:prSet presAssocID="{307161E6-AB15-467E-8986-2C958A43230D}" presName="rect1" presStyleLbl="bgImgPlace1" presStyleIdx="0" presStyleCnt="6"/>
      <dgm:spPr>
        <a:blipFill>
          <a:blip xmlns:r="http://schemas.openxmlformats.org/officeDocument/2006/relationships" r:embed="rId7">
            <a:extLst>
              <a:ext uri="{28A0092B-C50C-407E-A947-70E740481C1C}">
                <a14:useLocalDpi xmlns:a14="http://schemas.microsoft.com/office/drawing/2010/main" val="0"/>
              </a:ext>
            </a:extLst>
          </a:blip>
          <a:srcRect/>
          <a:stretch>
            <a:fillRect l="-24000" r="-24000"/>
          </a:stretch>
        </a:blipFill>
      </dgm:spPr>
    </dgm:pt>
    <dgm:pt modelId="{A11A216F-C71E-40B7-949E-9A5371D0D2F3}" type="pres">
      <dgm:prSet presAssocID="{307161E6-AB15-467E-8986-2C958A43230D}" presName="wedgeRectCallout1" presStyleLbl="node1" presStyleIdx="0" presStyleCnt="6">
        <dgm:presLayoutVars>
          <dgm:bulletEnabled val="1"/>
        </dgm:presLayoutVars>
      </dgm:prSet>
      <dgm:spPr/>
    </dgm:pt>
    <dgm:pt modelId="{E3BD35FD-5D47-4802-BE14-657452B1D195}" type="pres">
      <dgm:prSet presAssocID="{F684EB03-77FF-40D5-B49E-9349D1922BB0}" presName="sibTrans" presStyleCnt="0"/>
      <dgm:spPr/>
    </dgm:pt>
    <dgm:pt modelId="{998374FE-DA81-474B-A193-F6AE8784396B}" type="pres">
      <dgm:prSet presAssocID="{5EB2873D-91A2-4963-ABB5-6BAAE45FB224}" presName="composite" presStyleCnt="0"/>
      <dgm:spPr/>
    </dgm:pt>
    <dgm:pt modelId="{47BAADD5-AD3D-4F91-96E9-564EC0D80411}" type="pres">
      <dgm:prSet presAssocID="{5EB2873D-91A2-4963-ABB5-6BAAE45FB224}" presName="rect1" presStyleLbl="bgImgPlace1" presStyleIdx="1" presStyleCnt="6"/>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19000" r="-19000"/>
          </a:stretch>
        </a:blipFill>
      </dgm:spPr>
    </dgm:pt>
    <dgm:pt modelId="{503DED45-80BD-4600-9C06-020DECE535DA}" type="pres">
      <dgm:prSet presAssocID="{5EB2873D-91A2-4963-ABB5-6BAAE45FB224}" presName="wedgeRectCallout1" presStyleLbl="node1" presStyleIdx="1" presStyleCnt="6">
        <dgm:presLayoutVars>
          <dgm:bulletEnabled val="1"/>
        </dgm:presLayoutVars>
      </dgm:prSet>
      <dgm:spPr/>
    </dgm:pt>
    <dgm:pt modelId="{7DA2DD33-4DB3-49D0-BBCF-477CD5E29719}" type="pres">
      <dgm:prSet presAssocID="{00431937-6A16-405B-B76D-523268DFC371}" presName="sibTrans" presStyleCnt="0"/>
      <dgm:spPr/>
    </dgm:pt>
    <dgm:pt modelId="{A4CF80C2-D0C1-4E10-AF7B-2DB6618FC643}" type="pres">
      <dgm:prSet presAssocID="{B7346B30-A254-4FBF-BDAD-AA0A287ABBF4}" presName="composite" presStyleCnt="0"/>
      <dgm:spPr/>
    </dgm:pt>
    <dgm:pt modelId="{B6D8DFFD-0883-4D82-9C27-823B47B93AA5}" type="pres">
      <dgm:prSet presAssocID="{B7346B30-A254-4FBF-BDAD-AA0A287ABBF4}" presName="rect1" presStyleLbl="bgImgPlace1" presStyleIdx="2" presStyleCnt="6"/>
      <dgm:spPr/>
    </dgm:pt>
    <dgm:pt modelId="{74899128-DD94-4ACC-B0DF-E7F15B61EB9E}" type="pres">
      <dgm:prSet presAssocID="{B7346B30-A254-4FBF-BDAD-AA0A287ABBF4}" presName="wedgeRectCallout1" presStyleLbl="node1" presStyleIdx="2" presStyleCnt="6">
        <dgm:presLayoutVars>
          <dgm:bulletEnabled val="1"/>
        </dgm:presLayoutVars>
      </dgm:prSet>
      <dgm:spPr/>
    </dgm:pt>
    <dgm:pt modelId="{215A3D49-537E-4FCE-AD9B-9A18C652518B}" type="pres">
      <dgm:prSet presAssocID="{8DAFCC70-08A7-44B2-8C10-DAC94A83D971}" presName="sibTrans" presStyleCnt="0"/>
      <dgm:spPr/>
    </dgm:pt>
    <dgm:pt modelId="{6AE28975-65BF-4008-A733-A25A46CA058E}" type="pres">
      <dgm:prSet presAssocID="{BC01DBCB-5E56-4B6A-B126-218307CAA8B7}" presName="composite" presStyleCnt="0"/>
      <dgm:spPr/>
    </dgm:pt>
    <dgm:pt modelId="{364350D7-DE1C-447B-A397-0C01F63BD105}" type="pres">
      <dgm:prSet presAssocID="{BC01DBCB-5E56-4B6A-B126-218307CAA8B7}" presName="rect1" presStyleLbl="bgImgPlace1" presStyleIdx="3" presStyleCnt="6"/>
      <dgm:spPr>
        <a:blipFill>
          <a:blip xmlns:r="http://schemas.openxmlformats.org/officeDocument/2006/relationships" r:embed="rId9">
            <a:extLst>
              <a:ext uri="{28A0092B-C50C-407E-A947-70E740481C1C}">
                <a14:useLocalDpi xmlns:a14="http://schemas.microsoft.com/office/drawing/2010/main" val="0"/>
              </a:ext>
            </a:extLst>
          </a:blip>
          <a:srcRect/>
          <a:stretch>
            <a:fillRect l="-21000" r="-21000"/>
          </a:stretch>
        </a:blipFill>
      </dgm:spPr>
    </dgm:pt>
    <dgm:pt modelId="{0C055B38-BB8C-4B7F-AB9E-C1F728B77E78}" type="pres">
      <dgm:prSet presAssocID="{BC01DBCB-5E56-4B6A-B126-218307CAA8B7}" presName="wedgeRectCallout1" presStyleLbl="node1" presStyleIdx="3" presStyleCnt="6">
        <dgm:presLayoutVars>
          <dgm:bulletEnabled val="1"/>
        </dgm:presLayoutVars>
      </dgm:prSet>
      <dgm:spPr/>
    </dgm:pt>
    <dgm:pt modelId="{C7FC193B-A44B-4C4F-AEB8-A92BB1007983}" type="pres">
      <dgm:prSet presAssocID="{EA544D4A-D4B7-4811-ACDA-615EF7CDFD6A}" presName="sibTrans" presStyleCnt="0"/>
      <dgm:spPr/>
    </dgm:pt>
    <dgm:pt modelId="{FE473F45-B360-4BEC-B0D7-BDF87F114C86}" type="pres">
      <dgm:prSet presAssocID="{ECCE4E9C-87D4-46A1-A80C-9060C2FE3EF5}" presName="composite" presStyleCnt="0"/>
      <dgm:spPr/>
    </dgm:pt>
    <dgm:pt modelId="{96DEE8E8-DE58-4733-A518-24635BD7CE6F}" type="pres">
      <dgm:prSet presAssocID="{ECCE4E9C-87D4-46A1-A80C-9060C2FE3EF5}" presName="rect1" presStyleLbl="bgImgPlace1" presStyleIdx="4" presStyleCnt="6"/>
      <dgm:spPr>
        <a:blipFill>
          <a:blip xmlns:r="http://schemas.openxmlformats.org/officeDocument/2006/relationships" r:embed="rId10">
            <a:extLst>
              <a:ext uri="{28A0092B-C50C-407E-A947-70E740481C1C}">
                <a14:useLocalDpi xmlns:a14="http://schemas.microsoft.com/office/drawing/2010/main" val="0"/>
              </a:ext>
            </a:extLst>
          </a:blip>
          <a:srcRect/>
          <a:stretch>
            <a:fillRect l="-32000" r="-32000"/>
          </a:stretch>
        </a:blipFill>
      </dgm:spPr>
    </dgm:pt>
    <dgm:pt modelId="{63B4C333-BC82-4F5E-8CD1-09993FBECFA1}" type="pres">
      <dgm:prSet presAssocID="{ECCE4E9C-87D4-46A1-A80C-9060C2FE3EF5}" presName="wedgeRectCallout1" presStyleLbl="node1" presStyleIdx="4" presStyleCnt="6">
        <dgm:presLayoutVars>
          <dgm:bulletEnabled val="1"/>
        </dgm:presLayoutVars>
      </dgm:prSet>
      <dgm:spPr/>
    </dgm:pt>
    <dgm:pt modelId="{F62AE8C5-D0B2-4F63-A781-C533DB658808}" type="pres">
      <dgm:prSet presAssocID="{7E0EA615-9868-481F-BBA6-262FB17E6F5B}" presName="sibTrans" presStyleCnt="0"/>
      <dgm:spPr/>
    </dgm:pt>
    <dgm:pt modelId="{F4B02A23-568A-4AA5-8C26-9E159CD6AEBD}" type="pres">
      <dgm:prSet presAssocID="{2629E268-C649-479E-9490-436CC0344132}" presName="composite" presStyleCnt="0"/>
      <dgm:spPr/>
    </dgm:pt>
    <dgm:pt modelId="{351B3761-317C-40C6-875C-044772E83887}" type="pres">
      <dgm:prSet presAssocID="{2629E268-C649-479E-9490-436CC0344132}" presName="rect1" presStyleLbl="bgImgPlace1" presStyleIdx="5" presStyleCnt="6"/>
      <dgm:spPr>
        <a:blipFill>
          <a:blip xmlns:r="http://schemas.openxmlformats.org/officeDocument/2006/relationships" r:embed="rId11" cstate="print">
            <a:extLst>
              <a:ext uri="{28A0092B-C50C-407E-A947-70E740481C1C}">
                <a14:useLocalDpi xmlns:a14="http://schemas.microsoft.com/office/drawing/2010/main" val="0"/>
              </a:ext>
            </a:extLst>
          </a:blip>
          <a:srcRect/>
          <a:stretch>
            <a:fillRect l="-36000" r="-36000"/>
          </a:stretch>
        </a:blipFill>
      </dgm:spPr>
    </dgm:pt>
    <dgm:pt modelId="{29E555E0-534E-4973-8429-1835C01FA93D}" type="pres">
      <dgm:prSet presAssocID="{2629E268-C649-479E-9490-436CC0344132}" presName="wedgeRectCallout1" presStyleLbl="node1" presStyleIdx="5" presStyleCnt="6">
        <dgm:presLayoutVars>
          <dgm:bulletEnabled val="1"/>
        </dgm:presLayoutVars>
      </dgm:prSet>
      <dgm:spPr/>
    </dgm:pt>
  </dgm:ptLst>
  <dgm:cxnLst>
    <dgm:cxn modelId="{B9AE6E10-1ECF-461B-9DA0-9FD8B88310EF}" type="presOf" srcId="{ECCE4E9C-87D4-46A1-A80C-9060C2FE3EF5}" destId="{63B4C333-BC82-4F5E-8CD1-09993FBECFA1}" srcOrd="0" destOrd="0" presId="urn:microsoft.com/office/officeart/2008/layout/BendingPictureCaptionList"/>
    <dgm:cxn modelId="{FAF6D717-D66E-4D3D-8F2C-D9040572BDCB}" srcId="{56BC345A-1810-4DE2-B4A2-863B068B41E7}" destId="{B7346B30-A254-4FBF-BDAD-AA0A287ABBF4}" srcOrd="2" destOrd="0" parTransId="{7A72B3BF-364E-47CF-9330-E8D74D13F232}" sibTransId="{8DAFCC70-08A7-44B2-8C10-DAC94A83D971}"/>
    <dgm:cxn modelId="{81256C1C-9B02-4120-ACBE-D4CD7AD9DB64}" type="presOf" srcId="{56BC345A-1810-4DE2-B4A2-863B068B41E7}" destId="{AA2D79D8-1B53-46B0-B452-C2B475400E1C}" srcOrd="0" destOrd="0" presId="urn:microsoft.com/office/officeart/2008/layout/BendingPictureCaptionList"/>
    <dgm:cxn modelId="{FF6D2C26-6B8F-4913-9A8C-2E8238EAFB16}" type="presOf" srcId="{B7346B30-A254-4FBF-BDAD-AA0A287ABBF4}" destId="{74899128-DD94-4ACC-B0DF-E7F15B61EB9E}" srcOrd="0" destOrd="0" presId="urn:microsoft.com/office/officeart/2008/layout/BendingPictureCaptionList"/>
    <dgm:cxn modelId="{71C81E3E-D793-4618-BAED-13C957BBC405}" type="presOf" srcId="{BC01DBCB-5E56-4B6A-B126-218307CAA8B7}" destId="{0C055B38-BB8C-4B7F-AB9E-C1F728B77E78}" srcOrd="0" destOrd="0" presId="urn:microsoft.com/office/officeart/2008/layout/BendingPictureCaptionList"/>
    <dgm:cxn modelId="{157CFB67-BB4F-498A-8D59-DCA9AFF744CA}" type="presOf" srcId="{307161E6-AB15-467E-8986-2C958A43230D}" destId="{A11A216F-C71E-40B7-949E-9A5371D0D2F3}" srcOrd="0" destOrd="0" presId="urn:microsoft.com/office/officeart/2008/layout/BendingPictureCaptionList"/>
    <dgm:cxn modelId="{4C1CFE76-57B7-48BE-ABD0-222F0841D1C7}" srcId="{56BC345A-1810-4DE2-B4A2-863B068B41E7}" destId="{5EB2873D-91A2-4963-ABB5-6BAAE45FB224}" srcOrd="1" destOrd="0" parTransId="{006EC433-4F9B-4DDF-80D7-7C5270EBC9E4}" sibTransId="{00431937-6A16-405B-B76D-523268DFC371}"/>
    <dgm:cxn modelId="{DBE0C958-4D1B-47DD-BA70-9EE90B95DD17}" srcId="{56BC345A-1810-4DE2-B4A2-863B068B41E7}" destId="{ECCE4E9C-87D4-46A1-A80C-9060C2FE3EF5}" srcOrd="4" destOrd="0" parTransId="{782D15D0-77AE-4256-A8B0-7BE72349D3E7}" sibTransId="{7E0EA615-9868-481F-BBA6-262FB17E6F5B}"/>
    <dgm:cxn modelId="{159AA25A-7F25-4E35-841C-F9C414FC0D88}" type="presOf" srcId="{2629E268-C649-479E-9490-436CC0344132}" destId="{29E555E0-534E-4973-8429-1835C01FA93D}" srcOrd="0" destOrd="0" presId="urn:microsoft.com/office/officeart/2008/layout/BendingPictureCaptionList"/>
    <dgm:cxn modelId="{A4D110A2-E126-4398-BB68-B8DD20FBE9D5}" type="presOf" srcId="{5EB2873D-91A2-4963-ABB5-6BAAE45FB224}" destId="{503DED45-80BD-4600-9C06-020DECE535DA}" srcOrd="0" destOrd="0" presId="urn:microsoft.com/office/officeart/2008/layout/BendingPictureCaptionList"/>
    <dgm:cxn modelId="{8325F6AA-DA44-47EF-848C-FA48534ACD51}" srcId="{56BC345A-1810-4DE2-B4A2-863B068B41E7}" destId="{307161E6-AB15-467E-8986-2C958A43230D}" srcOrd="0" destOrd="0" parTransId="{DC77F610-634E-44B1-829B-6845EF17D355}" sibTransId="{F684EB03-77FF-40D5-B49E-9349D1922BB0}"/>
    <dgm:cxn modelId="{E6BFCAE0-5F6F-449E-ABC5-977AF16A4234}" srcId="{56BC345A-1810-4DE2-B4A2-863B068B41E7}" destId="{2629E268-C649-479E-9490-436CC0344132}" srcOrd="5" destOrd="0" parTransId="{162C0F1F-9542-4545-AF20-FCE60C26D096}" sibTransId="{37217B4E-1531-4FC7-9C56-020BB19D37C8}"/>
    <dgm:cxn modelId="{CAF2BCF1-D9C8-41B6-A79E-78CF0CED4979}" srcId="{56BC345A-1810-4DE2-B4A2-863B068B41E7}" destId="{BC01DBCB-5E56-4B6A-B126-218307CAA8B7}" srcOrd="3" destOrd="0" parTransId="{A05AC1A7-A48D-46E7-93F2-B9B41016A3C1}" sibTransId="{EA544D4A-D4B7-4811-ACDA-615EF7CDFD6A}"/>
    <dgm:cxn modelId="{60DA437B-44BB-445F-8646-9B872C79C999}" type="presParOf" srcId="{AA2D79D8-1B53-46B0-B452-C2B475400E1C}" destId="{7C094AC3-5CD4-408F-B557-3CE78CC022BC}" srcOrd="0" destOrd="0" presId="urn:microsoft.com/office/officeart/2008/layout/BendingPictureCaptionList"/>
    <dgm:cxn modelId="{927E6CAA-5941-495F-92F5-D8CF88276BAC}" type="presParOf" srcId="{7C094AC3-5CD4-408F-B557-3CE78CC022BC}" destId="{7740D9A0-BC71-4615-A41D-8B331B48B70E}" srcOrd="0" destOrd="0" presId="urn:microsoft.com/office/officeart/2008/layout/BendingPictureCaptionList"/>
    <dgm:cxn modelId="{2F8A59EF-2C51-4B03-8391-DAFC867F3772}" type="presParOf" srcId="{7C094AC3-5CD4-408F-B557-3CE78CC022BC}" destId="{A11A216F-C71E-40B7-949E-9A5371D0D2F3}" srcOrd="1" destOrd="0" presId="urn:microsoft.com/office/officeart/2008/layout/BendingPictureCaptionList"/>
    <dgm:cxn modelId="{08B647C3-D853-4F3B-B1D0-A96B38F1BD44}" type="presParOf" srcId="{AA2D79D8-1B53-46B0-B452-C2B475400E1C}" destId="{E3BD35FD-5D47-4802-BE14-657452B1D195}" srcOrd="1" destOrd="0" presId="urn:microsoft.com/office/officeart/2008/layout/BendingPictureCaptionList"/>
    <dgm:cxn modelId="{7E1F8406-0F5C-4A09-8D94-23D6B37E3D4E}" type="presParOf" srcId="{AA2D79D8-1B53-46B0-B452-C2B475400E1C}" destId="{998374FE-DA81-474B-A193-F6AE8784396B}" srcOrd="2" destOrd="0" presId="urn:microsoft.com/office/officeart/2008/layout/BendingPictureCaptionList"/>
    <dgm:cxn modelId="{70670238-79E9-4B04-B5C9-4FFD51287EEA}" type="presParOf" srcId="{998374FE-DA81-474B-A193-F6AE8784396B}" destId="{47BAADD5-AD3D-4F91-96E9-564EC0D80411}" srcOrd="0" destOrd="0" presId="urn:microsoft.com/office/officeart/2008/layout/BendingPictureCaptionList"/>
    <dgm:cxn modelId="{B831E6D8-209F-4C26-8A3D-EE45FC785E05}" type="presParOf" srcId="{998374FE-DA81-474B-A193-F6AE8784396B}" destId="{503DED45-80BD-4600-9C06-020DECE535DA}" srcOrd="1" destOrd="0" presId="urn:microsoft.com/office/officeart/2008/layout/BendingPictureCaptionList"/>
    <dgm:cxn modelId="{EDFFA8FA-F423-4D8A-A622-07CDB2836487}" type="presParOf" srcId="{AA2D79D8-1B53-46B0-B452-C2B475400E1C}" destId="{7DA2DD33-4DB3-49D0-BBCF-477CD5E29719}" srcOrd="3" destOrd="0" presId="urn:microsoft.com/office/officeart/2008/layout/BendingPictureCaptionList"/>
    <dgm:cxn modelId="{A8C7EE8B-7DBE-4E6E-9B48-C97B58D4B3BB}" type="presParOf" srcId="{AA2D79D8-1B53-46B0-B452-C2B475400E1C}" destId="{A4CF80C2-D0C1-4E10-AF7B-2DB6618FC643}" srcOrd="4" destOrd="0" presId="urn:microsoft.com/office/officeart/2008/layout/BendingPictureCaptionList"/>
    <dgm:cxn modelId="{4991122E-E4E2-4453-BDCC-504E050E3214}" type="presParOf" srcId="{A4CF80C2-D0C1-4E10-AF7B-2DB6618FC643}" destId="{B6D8DFFD-0883-4D82-9C27-823B47B93AA5}" srcOrd="0" destOrd="0" presId="urn:microsoft.com/office/officeart/2008/layout/BendingPictureCaptionList"/>
    <dgm:cxn modelId="{35CD0677-DCEC-4F4B-BE3C-72BE5FDC2A04}" type="presParOf" srcId="{A4CF80C2-D0C1-4E10-AF7B-2DB6618FC643}" destId="{74899128-DD94-4ACC-B0DF-E7F15B61EB9E}" srcOrd="1" destOrd="0" presId="urn:microsoft.com/office/officeart/2008/layout/BendingPictureCaptionList"/>
    <dgm:cxn modelId="{1A1E6B23-405E-4CA9-B1F4-A09D99DF9AAA}" type="presParOf" srcId="{AA2D79D8-1B53-46B0-B452-C2B475400E1C}" destId="{215A3D49-537E-4FCE-AD9B-9A18C652518B}" srcOrd="5" destOrd="0" presId="urn:microsoft.com/office/officeart/2008/layout/BendingPictureCaptionList"/>
    <dgm:cxn modelId="{F44F4FF1-AE49-4491-965B-6D79857525EA}" type="presParOf" srcId="{AA2D79D8-1B53-46B0-B452-C2B475400E1C}" destId="{6AE28975-65BF-4008-A733-A25A46CA058E}" srcOrd="6" destOrd="0" presId="urn:microsoft.com/office/officeart/2008/layout/BendingPictureCaptionList"/>
    <dgm:cxn modelId="{B75F2F3C-429D-4D53-BE25-C1860B4A788B}" type="presParOf" srcId="{6AE28975-65BF-4008-A733-A25A46CA058E}" destId="{364350D7-DE1C-447B-A397-0C01F63BD105}" srcOrd="0" destOrd="0" presId="urn:microsoft.com/office/officeart/2008/layout/BendingPictureCaptionList"/>
    <dgm:cxn modelId="{99C10171-B6D5-4733-8D30-A554B434A677}" type="presParOf" srcId="{6AE28975-65BF-4008-A733-A25A46CA058E}" destId="{0C055B38-BB8C-4B7F-AB9E-C1F728B77E78}" srcOrd="1" destOrd="0" presId="urn:microsoft.com/office/officeart/2008/layout/BendingPictureCaptionList"/>
    <dgm:cxn modelId="{4A005817-AC34-4EE2-AFB2-C95669B5F3BB}" type="presParOf" srcId="{AA2D79D8-1B53-46B0-B452-C2B475400E1C}" destId="{C7FC193B-A44B-4C4F-AEB8-A92BB1007983}" srcOrd="7" destOrd="0" presId="urn:microsoft.com/office/officeart/2008/layout/BendingPictureCaptionList"/>
    <dgm:cxn modelId="{72A4D512-C48D-4BE3-B0F9-E8CA944CE901}" type="presParOf" srcId="{AA2D79D8-1B53-46B0-B452-C2B475400E1C}" destId="{FE473F45-B360-4BEC-B0D7-BDF87F114C86}" srcOrd="8" destOrd="0" presId="urn:microsoft.com/office/officeart/2008/layout/BendingPictureCaptionList"/>
    <dgm:cxn modelId="{56B62B4E-3F67-4C32-A763-CAE93786AF39}" type="presParOf" srcId="{FE473F45-B360-4BEC-B0D7-BDF87F114C86}" destId="{96DEE8E8-DE58-4733-A518-24635BD7CE6F}" srcOrd="0" destOrd="0" presId="urn:microsoft.com/office/officeart/2008/layout/BendingPictureCaptionList"/>
    <dgm:cxn modelId="{46D5F145-B868-4402-9603-324C770F55D3}" type="presParOf" srcId="{FE473F45-B360-4BEC-B0D7-BDF87F114C86}" destId="{63B4C333-BC82-4F5E-8CD1-09993FBECFA1}" srcOrd="1" destOrd="0" presId="urn:microsoft.com/office/officeart/2008/layout/BendingPictureCaptionList"/>
    <dgm:cxn modelId="{21A3A07F-DD42-4E43-A6BD-9D60D1BA199F}" type="presParOf" srcId="{AA2D79D8-1B53-46B0-B452-C2B475400E1C}" destId="{F62AE8C5-D0B2-4F63-A781-C533DB658808}" srcOrd="9" destOrd="0" presId="urn:microsoft.com/office/officeart/2008/layout/BendingPictureCaptionList"/>
    <dgm:cxn modelId="{6E028CDF-5446-4AF3-B4D6-64525A993CB8}" type="presParOf" srcId="{AA2D79D8-1B53-46B0-B452-C2B475400E1C}" destId="{F4B02A23-568A-4AA5-8C26-9E159CD6AEBD}" srcOrd="10" destOrd="0" presId="urn:microsoft.com/office/officeart/2008/layout/BendingPictureCaptionList"/>
    <dgm:cxn modelId="{B8C43F39-5EDF-429B-B670-9AC4AA873510}" type="presParOf" srcId="{F4B02A23-568A-4AA5-8C26-9E159CD6AEBD}" destId="{351B3761-317C-40C6-875C-044772E83887}" srcOrd="0" destOrd="0" presId="urn:microsoft.com/office/officeart/2008/layout/BendingPictureCaptionList"/>
    <dgm:cxn modelId="{7F79C1C8-39A3-4B6C-BFB0-2B0BF2ACA2E1}" type="presParOf" srcId="{F4B02A23-568A-4AA5-8C26-9E159CD6AEBD}" destId="{29E555E0-534E-4973-8429-1835C01FA93D}"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0D9A0-BC71-4615-A41D-8B331B48B70E}">
      <dsp:nvSpPr>
        <dsp:cNvPr id="0" name=""/>
        <dsp:cNvSpPr/>
      </dsp:nvSpPr>
      <dsp:spPr>
        <a:xfrm>
          <a:off x="267948" y="1775"/>
          <a:ext cx="2268427" cy="18147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11A216F-C71E-40B7-949E-9A5371D0D2F3}">
      <dsp:nvSpPr>
        <dsp:cNvPr id="0" name=""/>
        <dsp:cNvSpPr/>
      </dsp:nvSpPr>
      <dsp:spPr>
        <a:xfrm>
          <a:off x="472107" y="1635043"/>
          <a:ext cx="2018900" cy="635159"/>
        </a:xfrm>
        <a:prstGeom prst="wedgeRectCallout">
          <a:avLst>
            <a:gd name="adj1" fmla="val 20250"/>
            <a:gd name="adj2" fmla="val -607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2" action="ppaction://hlinkfile"/>
            </a:rPr>
            <a:t>数据的上传与</a:t>
          </a:r>
          <a:endParaRPr lang="en-US" altLang="zh-CN" sz="1400" b="1" kern="1200" dirty="0">
            <a:solidFill>
              <a:schemeClr val="tx1"/>
            </a:solidFill>
            <a:hlinkClick xmlns:r="http://schemas.openxmlformats.org/officeDocument/2006/relationships" r:id="rId2" action="ppaction://hlinkfile"/>
          </a:endParaRPr>
        </a:p>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2" action="ppaction://hlinkfile"/>
            </a:rPr>
            <a:t>质量分析</a:t>
          </a:r>
          <a:endParaRPr lang="zh-CN" altLang="en-US" sz="1400" b="1" kern="1200" dirty="0">
            <a:solidFill>
              <a:schemeClr val="tx1"/>
            </a:solidFill>
          </a:endParaRPr>
        </a:p>
      </dsp:txBody>
      <dsp:txXfrm>
        <a:off x="472107" y="1635043"/>
        <a:ext cx="2018900" cy="635159"/>
      </dsp:txXfrm>
    </dsp:sp>
    <dsp:sp modelId="{47BAADD5-AD3D-4F91-96E9-564EC0D80411}">
      <dsp:nvSpPr>
        <dsp:cNvPr id="0" name=""/>
        <dsp:cNvSpPr/>
      </dsp:nvSpPr>
      <dsp:spPr>
        <a:xfrm>
          <a:off x="2763219" y="1775"/>
          <a:ext cx="2268427" cy="181474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9000" r="-19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03DED45-80BD-4600-9C06-020DECE535DA}">
      <dsp:nvSpPr>
        <dsp:cNvPr id="0" name=""/>
        <dsp:cNvSpPr/>
      </dsp:nvSpPr>
      <dsp:spPr>
        <a:xfrm>
          <a:off x="2967377" y="1635043"/>
          <a:ext cx="2018900" cy="635159"/>
        </a:xfrm>
        <a:prstGeom prst="wedgeRectCallout">
          <a:avLst>
            <a:gd name="adj1" fmla="val 20250"/>
            <a:gd name="adj2" fmla="val -60700"/>
          </a:avLst>
        </a:prstGeom>
        <a:solidFill>
          <a:schemeClr val="accent5">
            <a:hueOff val="-1986775"/>
            <a:satOff val="7962"/>
            <a:lumOff val="172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4" action="ppaction://hlinkfile"/>
            </a:rPr>
            <a:t>高温合金数据的搜索、存储和共享</a:t>
          </a:r>
          <a:endParaRPr lang="zh-CN" altLang="en-US" sz="1400" b="1" kern="1200" dirty="0">
            <a:solidFill>
              <a:schemeClr val="tx1"/>
            </a:solidFill>
          </a:endParaRPr>
        </a:p>
      </dsp:txBody>
      <dsp:txXfrm>
        <a:off x="2967377" y="1635043"/>
        <a:ext cx="2018900" cy="635159"/>
      </dsp:txXfrm>
    </dsp:sp>
    <dsp:sp modelId="{B6D8DFFD-0883-4D82-9C27-823B47B93AA5}">
      <dsp:nvSpPr>
        <dsp:cNvPr id="0" name=""/>
        <dsp:cNvSpPr/>
      </dsp:nvSpPr>
      <dsp:spPr>
        <a:xfrm>
          <a:off x="5258489" y="1775"/>
          <a:ext cx="2268427" cy="1814742"/>
        </a:xfrm>
        <a:prstGeom prst="rect">
          <a:avLst/>
        </a:prstGeom>
        <a:solidFill>
          <a:schemeClr val="accent5">
            <a:tint val="50000"/>
            <a:hueOff val="-4309938"/>
            <a:satOff val="18550"/>
            <a:lumOff val="50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4899128-DD94-4ACC-B0DF-E7F15B61EB9E}">
      <dsp:nvSpPr>
        <dsp:cNvPr id="0" name=""/>
        <dsp:cNvSpPr/>
      </dsp:nvSpPr>
      <dsp:spPr>
        <a:xfrm>
          <a:off x="5462648" y="1635043"/>
          <a:ext cx="2018900" cy="635159"/>
        </a:xfrm>
        <a:prstGeom prst="wedgeRectCallout">
          <a:avLst>
            <a:gd name="adj1" fmla="val 20250"/>
            <a:gd name="adj2" fmla="val -60700"/>
          </a:avLst>
        </a:prstGeom>
        <a:solidFill>
          <a:schemeClr val="accent5">
            <a:hueOff val="-3973551"/>
            <a:satOff val="15924"/>
            <a:lumOff val="345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5" action="ppaction://hlinkfile"/>
            </a:rPr>
            <a:t>多层级交互式特征分析方法</a:t>
          </a:r>
          <a:endParaRPr lang="zh-CN" altLang="en-US" sz="1400" b="1" kern="1200" dirty="0">
            <a:solidFill>
              <a:schemeClr val="tx1"/>
            </a:solidFill>
          </a:endParaRPr>
        </a:p>
      </dsp:txBody>
      <dsp:txXfrm>
        <a:off x="5462648" y="1635043"/>
        <a:ext cx="2018900" cy="635159"/>
      </dsp:txXfrm>
    </dsp:sp>
    <dsp:sp modelId="{364350D7-DE1C-447B-A397-0C01F63BD105}">
      <dsp:nvSpPr>
        <dsp:cNvPr id="0" name=""/>
        <dsp:cNvSpPr/>
      </dsp:nvSpPr>
      <dsp:spPr>
        <a:xfrm>
          <a:off x="267948" y="2497046"/>
          <a:ext cx="2268427" cy="1814742"/>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1000" r="-2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C055B38-BB8C-4B7F-AB9E-C1F728B77E78}">
      <dsp:nvSpPr>
        <dsp:cNvPr id="0" name=""/>
        <dsp:cNvSpPr/>
      </dsp:nvSpPr>
      <dsp:spPr>
        <a:xfrm>
          <a:off x="472107" y="4130314"/>
          <a:ext cx="2018900" cy="635159"/>
        </a:xfrm>
        <a:prstGeom prst="wedgeRectCallout">
          <a:avLst>
            <a:gd name="adj1" fmla="val 20250"/>
            <a:gd name="adj2" fmla="val -60700"/>
          </a:avLst>
        </a:prstGeom>
        <a:solidFill>
          <a:schemeClr val="accent5">
            <a:hueOff val="-5960326"/>
            <a:satOff val="23887"/>
            <a:lumOff val="5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7" action="ppaction://hlinkfile"/>
            </a:rPr>
            <a:t>非自动、半自动和全自动式机器学习算法</a:t>
          </a:r>
          <a:endParaRPr lang="zh-CN" altLang="en-US" sz="1400" b="1" kern="1200" dirty="0">
            <a:solidFill>
              <a:schemeClr val="tx1"/>
            </a:solidFill>
          </a:endParaRPr>
        </a:p>
      </dsp:txBody>
      <dsp:txXfrm>
        <a:off x="472107" y="4130314"/>
        <a:ext cx="2018900" cy="635159"/>
      </dsp:txXfrm>
    </dsp:sp>
    <dsp:sp modelId="{96DEE8E8-DE58-4733-A518-24635BD7CE6F}">
      <dsp:nvSpPr>
        <dsp:cNvPr id="0" name=""/>
        <dsp:cNvSpPr/>
      </dsp:nvSpPr>
      <dsp:spPr>
        <a:xfrm>
          <a:off x="2763219" y="2497046"/>
          <a:ext cx="2268427" cy="1814742"/>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32000" r="-32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63B4C333-BC82-4F5E-8CD1-09993FBECFA1}">
      <dsp:nvSpPr>
        <dsp:cNvPr id="0" name=""/>
        <dsp:cNvSpPr/>
      </dsp:nvSpPr>
      <dsp:spPr>
        <a:xfrm>
          <a:off x="2967377" y="4130314"/>
          <a:ext cx="2018900" cy="635159"/>
        </a:xfrm>
        <a:prstGeom prst="wedgeRectCallout">
          <a:avLst>
            <a:gd name="adj1" fmla="val 20250"/>
            <a:gd name="adj2" fmla="val -60700"/>
          </a:avLst>
        </a:prstGeom>
        <a:solidFill>
          <a:schemeClr val="accent5">
            <a:hueOff val="-7947101"/>
            <a:satOff val="31849"/>
            <a:lumOff val="690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9" action="ppaction://hlinkfile"/>
            </a:rPr>
            <a:t>分类、聚类、回归等各种机器学习算法</a:t>
          </a:r>
          <a:endParaRPr lang="zh-CN" altLang="en-US" sz="1400" b="1" kern="1200" dirty="0">
            <a:solidFill>
              <a:schemeClr val="tx1"/>
            </a:solidFill>
          </a:endParaRPr>
        </a:p>
      </dsp:txBody>
      <dsp:txXfrm>
        <a:off x="2967377" y="4130314"/>
        <a:ext cx="2018900" cy="635159"/>
      </dsp:txXfrm>
    </dsp:sp>
    <dsp:sp modelId="{351B3761-317C-40C6-875C-044772E83887}">
      <dsp:nvSpPr>
        <dsp:cNvPr id="0" name=""/>
        <dsp:cNvSpPr/>
      </dsp:nvSpPr>
      <dsp:spPr>
        <a:xfrm>
          <a:off x="5258489" y="2497046"/>
          <a:ext cx="2268427" cy="1814742"/>
        </a:xfrm>
        <a:prstGeom prst="rect">
          <a:avLst/>
        </a:prstGeom>
        <a:blipFill>
          <a:blip xmlns:r="http://schemas.openxmlformats.org/officeDocument/2006/relationships" r:embed="rId10" cstate="print">
            <a:extLst>
              <a:ext uri="{28A0092B-C50C-407E-A947-70E740481C1C}">
                <a14:useLocalDpi xmlns:a14="http://schemas.microsoft.com/office/drawing/2010/main" val="0"/>
              </a:ext>
            </a:extLst>
          </a:blip>
          <a:srcRect/>
          <a:stretch>
            <a:fillRect l="-36000" r="-36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29E555E0-534E-4973-8429-1835C01FA93D}">
      <dsp:nvSpPr>
        <dsp:cNvPr id="0" name=""/>
        <dsp:cNvSpPr/>
      </dsp:nvSpPr>
      <dsp:spPr>
        <a:xfrm>
          <a:off x="5462648" y="4130314"/>
          <a:ext cx="2018900" cy="635159"/>
        </a:xfrm>
        <a:prstGeom prst="wedgeRectCallout">
          <a:avLst>
            <a:gd name="adj1" fmla="val 20250"/>
            <a:gd name="adj2" fmla="val -60700"/>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hlinkClick xmlns:r="http://schemas.openxmlformats.org/officeDocument/2006/relationships" r:id="rId11" action="ppaction://hlinkfile"/>
            </a:rPr>
            <a:t>关于我们</a:t>
          </a:r>
          <a:endParaRPr lang="zh-CN" altLang="en-US" sz="1400" b="1" kern="1200" dirty="0">
            <a:solidFill>
              <a:schemeClr val="tx1"/>
            </a:solidFill>
          </a:endParaRPr>
        </a:p>
      </dsp:txBody>
      <dsp:txXfrm>
        <a:off x="5462648" y="4130314"/>
        <a:ext cx="2018900" cy="63515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11F5FC9-648E-4A8E-A08B-18B86109286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45CCAA1B-5E12-4586-9498-58A3D70A3E7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990B2AD-8F26-4DA1-AE12-C6CBAA5E0A47}" type="datetimeFigureOut">
              <a:rPr lang="zh-CN" altLang="en-US"/>
              <a:pPr>
                <a:defRPr/>
              </a:pPr>
              <a:t>2019/7/21</a:t>
            </a:fld>
            <a:endParaRPr lang="zh-CN" altLang="en-US"/>
          </a:p>
        </p:txBody>
      </p:sp>
      <p:sp>
        <p:nvSpPr>
          <p:cNvPr id="4" name="幻灯片图像占位符 3">
            <a:extLst>
              <a:ext uri="{FF2B5EF4-FFF2-40B4-BE49-F238E27FC236}">
                <a16:creationId xmlns:a16="http://schemas.microsoft.com/office/drawing/2014/main" id="{0DA03D89-7AD0-48E1-AD4C-5EA45D43336E}"/>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FD5679C8-ECE1-4E54-9B12-AF95B634B0D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164F4824-D987-4016-AE0E-B7D981460CA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E09168D-EF2F-4A01-AB88-408833B288B5}"/>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EB453F1-A557-4A81-93B4-D998846BE93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D48E12AB-BE4E-4833-8ACF-6F35A8F38B1A}"/>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B909FF45-A848-4646-B4F8-C091D6CD6B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a:extLst>
              <a:ext uri="{FF2B5EF4-FFF2-40B4-BE49-F238E27FC236}">
                <a16:creationId xmlns:a16="http://schemas.microsoft.com/office/drawing/2014/main" id="{1B82175B-E85B-4C2D-B513-6294D3B7B4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0E7BB51-0A71-4E6F-B5BE-A51EDE4BF022}" type="slidenum">
              <a:rPr lang="en-US" altLang="zh-CN" smtClean="0">
                <a:solidFill>
                  <a:srgbClr val="000000"/>
                </a:solidFill>
              </a:rPr>
              <a:pPr fontAlgn="base">
                <a:spcBef>
                  <a:spcPct val="0"/>
                </a:spcBef>
                <a:spcAft>
                  <a:spcPct val="0"/>
                </a:spcAft>
              </a:pPr>
              <a:t>1</a:t>
            </a:fld>
            <a:endParaRPr lang="en-US" altLang="zh-CN">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是使用</a:t>
            </a:r>
            <a:r>
              <a:rPr lang="en-US" altLang="zh-CN" sz="1200" b="1" kern="1200" dirty="0">
                <a:solidFill>
                  <a:schemeClr val="tx1"/>
                </a:solidFill>
                <a:effectLst/>
                <a:latin typeface="+mn-lt"/>
                <a:ea typeface="+mn-ea"/>
                <a:cs typeface="+mn-cs"/>
              </a:rPr>
              <a:t>K-Means</a:t>
            </a:r>
            <a:r>
              <a:rPr lang="zh-CN" altLang="en-US" sz="1200" b="1" kern="1200" dirty="0">
                <a:solidFill>
                  <a:schemeClr val="tx1"/>
                </a:solidFill>
                <a:effectLst/>
                <a:latin typeface="+mn-lt"/>
                <a:ea typeface="+mn-ea"/>
                <a:cs typeface="+mn-cs"/>
              </a:rPr>
              <a:t>聚类对所有蠕变样本进行簇划分以及每个簇选择的最优预测模型</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RF</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）随机森林回归；</a:t>
            </a:r>
            <a:r>
              <a:rPr lang="en-US" altLang="zh-CN" sz="1200" kern="1200" dirty="0">
                <a:solidFill>
                  <a:schemeClr val="tx1"/>
                </a:solidFill>
                <a:effectLst/>
                <a:latin typeface="+mn-lt"/>
                <a:ea typeface="+mn-ea"/>
                <a:cs typeface="+mn-cs"/>
              </a:rPr>
              <a:t>SVR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support vector regression</a:t>
            </a:r>
            <a:r>
              <a:rPr lang="zh-CN" altLang="en-US" sz="1200" kern="1200" dirty="0">
                <a:solidFill>
                  <a:schemeClr val="tx1"/>
                </a:solidFill>
                <a:effectLst/>
                <a:latin typeface="+mn-lt"/>
                <a:ea typeface="+mn-ea"/>
                <a:cs typeface="+mn-cs"/>
              </a:rPr>
              <a:t>）支持向量回归；</a:t>
            </a:r>
            <a:r>
              <a:rPr lang="en-US"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Gaussian Process regression </a:t>
            </a:r>
            <a:r>
              <a:rPr lang="zh-CN" altLang="en-US" sz="1200" kern="1200" dirty="0">
                <a:solidFill>
                  <a:schemeClr val="tx1"/>
                </a:solidFill>
                <a:effectLst/>
                <a:latin typeface="+mn-lt"/>
                <a:ea typeface="+mn-ea"/>
                <a:cs typeface="+mn-cs"/>
              </a:rPr>
              <a:t>高斯过程回归</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我们首先</a:t>
            </a:r>
            <a:r>
              <a:rPr lang="en-US" altLang="zh-CN" sz="1200" kern="1200" dirty="0">
                <a:solidFill>
                  <a:schemeClr val="tx1"/>
                </a:solidFill>
                <a:effectLst/>
                <a:latin typeface="+mn-lt"/>
                <a:ea typeface="+mn-ea"/>
                <a:cs typeface="+mn-cs"/>
              </a:rPr>
              <a:t>K-Means</a:t>
            </a:r>
            <a:r>
              <a:rPr lang="zh-CN" altLang="en-US"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266</a:t>
            </a:r>
            <a:r>
              <a:rPr lang="zh-CN" altLang="en-US" sz="1200" kern="1200" dirty="0">
                <a:solidFill>
                  <a:schemeClr val="tx1"/>
                </a:solidFill>
                <a:effectLst/>
                <a:latin typeface="+mn-lt"/>
                <a:ea typeface="+mn-ea"/>
                <a:cs typeface="+mn-cs"/>
              </a:rPr>
              <a:t>条合金样本划分为</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个簇，根据我们定义的适应度函数来从候选的三种回归模型（</a:t>
            </a:r>
            <a:r>
              <a:rPr lang="en-US" altLang="zh-CN" sz="1200" kern="1200" dirty="0">
                <a:solidFill>
                  <a:schemeClr val="tx1"/>
                </a:solidFill>
                <a:effectLst/>
                <a:latin typeface="+mn-lt"/>
                <a:ea typeface="+mn-ea"/>
                <a:cs typeface="+mn-cs"/>
              </a:rPr>
              <a:t>RF</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SVR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GPR</a:t>
            </a:r>
            <a:r>
              <a:rPr lang="zh-CN" altLang="en-US" sz="1200" kern="1200" dirty="0">
                <a:solidFill>
                  <a:schemeClr val="tx1"/>
                </a:solidFill>
                <a:effectLst/>
                <a:latin typeface="+mn-lt"/>
                <a:ea typeface="+mn-ea"/>
                <a:cs typeface="+mn-cs"/>
              </a:rPr>
              <a:t>）选择为每个簇选择最适合的回归预测模型。</a:t>
            </a: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95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a:t>
            </a:r>
            <a:r>
              <a:rPr lang="en-US" altLang="zh-CN" sz="1200" b="1" kern="1200" dirty="0">
                <a:solidFill>
                  <a:schemeClr val="tx1"/>
                </a:solidFill>
                <a:effectLst/>
                <a:latin typeface="+mn-lt"/>
                <a:ea typeface="+mn-ea"/>
                <a:cs typeface="+mn-cs"/>
              </a:rPr>
              <a:t>5</a:t>
            </a:r>
            <a:r>
              <a:rPr lang="zh-CN" altLang="en-US" sz="1200" b="1" kern="1200" dirty="0">
                <a:solidFill>
                  <a:schemeClr val="tx1"/>
                </a:solidFill>
                <a:effectLst/>
                <a:latin typeface="+mn-lt"/>
                <a:ea typeface="+mn-ea"/>
                <a:cs typeface="+mn-cs"/>
              </a:rPr>
              <a:t>种主流的回归模型和我们的模型</a:t>
            </a:r>
            <a:r>
              <a:rPr lang="en-US" altLang="zh-CN" sz="1200" b="1" kern="1200" dirty="0">
                <a:solidFill>
                  <a:schemeClr val="tx1"/>
                </a:solidFill>
                <a:effectLst/>
                <a:latin typeface="+mn-lt"/>
                <a:ea typeface="+mn-ea"/>
                <a:cs typeface="+mn-cs"/>
              </a:rPr>
              <a:t>DCSA</a:t>
            </a:r>
            <a:r>
              <a:rPr lang="zh-CN" altLang="en-US" sz="1200" b="1" kern="1200" dirty="0">
                <a:solidFill>
                  <a:schemeClr val="tx1"/>
                </a:solidFill>
                <a:effectLst/>
                <a:latin typeface="+mn-lt"/>
                <a:ea typeface="+mn-ea"/>
                <a:cs typeface="+mn-cs"/>
              </a:rPr>
              <a:t>预测性能的比较</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1" kern="1200" dirty="0">
                <a:solidFill>
                  <a:schemeClr val="tx1"/>
                </a:solidFill>
                <a:effectLst/>
                <a:latin typeface="+mn-lt"/>
                <a:ea typeface="+mn-ea"/>
                <a:cs typeface="+mn-cs"/>
              </a:rPr>
              <a:t>RMSE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均方根误差</a:t>
            </a:r>
            <a:r>
              <a:rPr lang="en-US" altLang="zh-CN" sz="1200" b="0" i="0" kern="1200" dirty="0">
                <a:solidFill>
                  <a:schemeClr val="tx1"/>
                </a:solidFill>
                <a:effectLst/>
                <a:latin typeface="+mn-lt"/>
                <a:ea typeface="+mn-ea"/>
                <a:cs typeface="+mn-cs"/>
              </a:rPr>
              <a:t>;MAPE:</a:t>
            </a:r>
            <a:r>
              <a:rPr lang="zh-CN" altLang="en-US" sz="1200" b="0" i="0" kern="1200" dirty="0">
                <a:solidFill>
                  <a:schemeClr val="tx1"/>
                </a:solidFill>
                <a:effectLst/>
                <a:latin typeface="+mn-lt"/>
                <a:ea typeface="+mn-ea"/>
                <a:cs typeface="+mn-cs"/>
              </a:rPr>
              <a:t>平均绝对百分比误差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kern="1200" dirty="0">
                <a:solidFill>
                  <a:schemeClr val="tx1"/>
                </a:solidFill>
                <a:effectLst/>
                <a:latin typeface="+mn-lt"/>
                <a:ea typeface="+mn-ea"/>
                <a:cs typeface="+mn-cs"/>
              </a:rPr>
              <a:t>从表中我们可以看出，相比</a:t>
            </a:r>
            <a:r>
              <a:rPr kumimoji="1" lang="en-US" altLang="zh-CN" sz="1200" b="0" i="0" kern="1200" dirty="0">
                <a:solidFill>
                  <a:schemeClr val="tx1"/>
                </a:solidFill>
                <a:effectLst/>
                <a:latin typeface="+mn-lt"/>
                <a:ea typeface="+mn-ea"/>
                <a:cs typeface="+mn-cs"/>
              </a:rPr>
              <a:t>5</a:t>
            </a:r>
            <a:r>
              <a:rPr kumimoji="1" lang="zh-CN" altLang="en-US" sz="1200" b="0" i="0" kern="1200" dirty="0">
                <a:solidFill>
                  <a:schemeClr val="tx1"/>
                </a:solidFill>
                <a:effectLst/>
                <a:latin typeface="+mn-lt"/>
                <a:ea typeface="+mn-ea"/>
                <a:cs typeface="+mn-cs"/>
              </a:rPr>
              <a:t>种主流的回归模型，我们的模型在</a:t>
            </a:r>
            <a:r>
              <a:rPr kumimoji="1" lang="en-US" altLang="zh-CN" sz="1200" b="0" i="0" kern="1200" dirty="0">
                <a:solidFill>
                  <a:schemeClr val="tx1"/>
                </a:solidFill>
                <a:effectLst/>
                <a:latin typeface="+mn-lt"/>
                <a:ea typeface="+mn-ea"/>
                <a:cs typeface="+mn-cs"/>
              </a:rPr>
              <a:t>100</a:t>
            </a:r>
            <a:r>
              <a:rPr kumimoji="1" lang="zh-CN" altLang="en-US" sz="1200" b="0" i="0" kern="1200" dirty="0">
                <a:solidFill>
                  <a:schemeClr val="tx1"/>
                </a:solidFill>
                <a:effectLst/>
                <a:latin typeface="+mn-lt"/>
                <a:ea typeface="+mn-ea"/>
                <a:cs typeface="+mn-cs"/>
              </a:rPr>
              <a:t>次</a:t>
            </a:r>
            <a:r>
              <a:rPr kumimoji="1" lang="en-US" altLang="zh-CN" sz="1200" b="0" i="0" kern="1200" dirty="0">
                <a:solidFill>
                  <a:schemeClr val="tx1"/>
                </a:solidFill>
                <a:effectLst/>
                <a:latin typeface="+mn-lt"/>
                <a:ea typeface="+mn-ea"/>
                <a:cs typeface="+mn-cs"/>
              </a:rPr>
              <a:t>hold-out</a:t>
            </a:r>
            <a:r>
              <a:rPr kumimoji="1" lang="zh-CN" altLang="en-US" sz="1200" b="0" i="0" kern="1200" dirty="0">
                <a:solidFill>
                  <a:schemeClr val="tx1"/>
                </a:solidFill>
                <a:effectLst/>
                <a:latin typeface="+mn-lt"/>
                <a:ea typeface="+mn-ea"/>
                <a:cs typeface="+mn-cs"/>
              </a:rPr>
              <a:t>交叉验证时，预测精度和预测性能的稳定性都要更好。</a:t>
            </a:r>
            <a:endParaRPr kumimoji="1"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205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a:t>
            </a:r>
            <a:r>
              <a:rPr lang="en-US" altLang="zh-CN" sz="1200" b="1" kern="1200" dirty="0">
                <a:solidFill>
                  <a:schemeClr val="tx1"/>
                </a:solidFill>
                <a:effectLst/>
                <a:latin typeface="+mn-lt"/>
                <a:ea typeface="+mn-ea"/>
                <a:cs typeface="+mn-cs"/>
              </a:rPr>
              <a:t>5</a:t>
            </a:r>
            <a:r>
              <a:rPr lang="zh-CN" altLang="en-US" sz="1200" b="1" kern="1200" dirty="0">
                <a:solidFill>
                  <a:schemeClr val="tx1"/>
                </a:solidFill>
                <a:effectLst/>
                <a:latin typeface="+mn-lt"/>
                <a:ea typeface="+mn-ea"/>
                <a:cs typeface="+mn-cs"/>
              </a:rPr>
              <a:t>种主流的回归模型和我们的模型</a:t>
            </a:r>
            <a:r>
              <a:rPr lang="en-US" altLang="zh-CN" sz="1200" b="1" kern="1200" dirty="0">
                <a:solidFill>
                  <a:schemeClr val="tx1"/>
                </a:solidFill>
                <a:effectLst/>
                <a:latin typeface="+mn-lt"/>
                <a:ea typeface="+mn-ea"/>
                <a:cs typeface="+mn-cs"/>
              </a:rPr>
              <a:t>DCSA</a:t>
            </a:r>
            <a:r>
              <a:rPr lang="zh-CN" altLang="en-US" sz="1200" b="1" kern="1200" dirty="0">
                <a:solidFill>
                  <a:schemeClr val="tx1"/>
                </a:solidFill>
                <a:effectLst/>
                <a:latin typeface="+mn-lt"/>
                <a:ea typeface="+mn-ea"/>
                <a:cs typeface="+mn-cs"/>
              </a:rPr>
              <a:t>预测精度的比较。</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模型训练性能如左上图所示，横轴为实测蠕变断裂寿命</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实测值</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，纵轴为预测蠕变断裂寿命</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预测值</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。将上述六种模型预测的蠕变断裂寿命值作为实测值的函数绘制出来。图沿</a:t>
            </a:r>
            <a:r>
              <a:rPr lang="en-US" altLang="zh-CN" sz="1200" kern="1200" dirty="0">
                <a:solidFill>
                  <a:schemeClr val="tx1"/>
                </a:solidFill>
                <a:effectLst/>
                <a:latin typeface="+mn-lt"/>
                <a:ea typeface="+mn-ea"/>
                <a:cs typeface="+mn-cs"/>
              </a:rPr>
              <a:t>45</a:t>
            </a:r>
            <a:r>
              <a:rPr lang="zh-CN" altLang="en-US" sz="1200" kern="1200" dirty="0">
                <a:solidFill>
                  <a:schemeClr val="tx1"/>
                </a:solidFill>
                <a:effectLst/>
                <a:latin typeface="+mn-lt"/>
                <a:ea typeface="+mn-ea"/>
                <a:cs typeface="+mn-cs"/>
              </a:rPr>
              <a:t>度对角线排列越紧密，预测的蠕变断裂寿命与实测的蠕变断裂寿命越一致。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spc="-20" dirty="0">
                <a:solidFill>
                  <a:srgbClr val="000000"/>
                </a:solidFill>
                <a:latin typeface="Times New Roman" panose="02020603050405020304" pitchFamily="18" charset="0"/>
                <a:cs typeface="Times New Roman" panose="02020603050405020304" pitchFamily="18" charset="0"/>
              </a:rPr>
              <a:t>如左下图所示，</a:t>
            </a:r>
            <a:r>
              <a:rPr lang="en-US" altLang="zh-CN" kern="100" spc="-20" dirty="0">
                <a:solidFill>
                  <a:srgbClr val="000000"/>
                </a:solidFill>
                <a:latin typeface="Times New Roman" panose="02020603050405020304" pitchFamily="18" charset="0"/>
                <a:cs typeface="Times New Roman" panose="02020603050405020304" pitchFamily="18" charset="0"/>
              </a:rPr>
              <a:t>6</a:t>
            </a:r>
            <a:r>
              <a:rPr lang="zh-CN" altLang="en-US" kern="100" spc="-20" dirty="0">
                <a:solidFill>
                  <a:srgbClr val="000000"/>
                </a:solidFill>
                <a:latin typeface="Times New Roman" panose="02020603050405020304" pitchFamily="18" charset="0"/>
                <a:cs typeface="Times New Roman" panose="02020603050405020304" pitchFamily="18" charset="0"/>
              </a:rPr>
              <a:t>个回归模型的平均</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值如左图所示，其中蓝色条形表示</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，绿色条形表示</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。可以看出，与其他</a:t>
            </a:r>
            <a:r>
              <a:rPr lang="en-US" altLang="zh-CN" kern="100" spc="-20" dirty="0">
                <a:solidFill>
                  <a:srgbClr val="000000"/>
                </a:solidFill>
                <a:latin typeface="Times New Roman" panose="02020603050405020304" pitchFamily="18" charset="0"/>
                <a:cs typeface="Times New Roman" panose="02020603050405020304" pitchFamily="18" charset="0"/>
              </a:rPr>
              <a:t>5</a:t>
            </a:r>
            <a:r>
              <a:rPr lang="zh-CN" altLang="en-US" kern="100" spc="-20" dirty="0">
                <a:solidFill>
                  <a:srgbClr val="000000"/>
                </a:solidFill>
                <a:latin typeface="Times New Roman" panose="02020603050405020304" pitchFamily="18" charset="0"/>
                <a:cs typeface="Times New Roman" panose="02020603050405020304" pitchFamily="18" charset="0"/>
              </a:rPr>
              <a:t>个基线模型相比，我们的</a:t>
            </a:r>
            <a:r>
              <a:rPr lang="en-US" altLang="zh-CN" kern="100" spc="-20" dirty="0">
                <a:solidFill>
                  <a:srgbClr val="000000"/>
                </a:solidFill>
                <a:latin typeface="Times New Roman" panose="02020603050405020304" pitchFamily="18" charset="0"/>
                <a:cs typeface="Times New Roman" panose="02020603050405020304" pitchFamily="18" charset="0"/>
              </a:rPr>
              <a:t>DCSA</a:t>
            </a:r>
            <a:r>
              <a:rPr lang="zh-CN" altLang="en-US" kern="100" spc="-20" dirty="0">
                <a:solidFill>
                  <a:srgbClr val="000000"/>
                </a:solidFill>
                <a:latin typeface="Times New Roman" panose="02020603050405020304" pitchFamily="18" charset="0"/>
                <a:cs typeface="Times New Roman" panose="02020603050405020304" pitchFamily="18" charset="0"/>
              </a:rPr>
              <a:t>模型的</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值最低，分别为</a:t>
            </a:r>
            <a:r>
              <a:rPr lang="en-US" altLang="zh-CN" kern="100" spc="-20" dirty="0">
                <a:solidFill>
                  <a:srgbClr val="000000"/>
                </a:solidFill>
                <a:latin typeface="Times New Roman" panose="02020603050405020304" pitchFamily="18" charset="0"/>
                <a:cs typeface="Times New Roman" panose="02020603050405020304" pitchFamily="18" charset="0"/>
              </a:rPr>
              <a:t>0.0359</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kern="100" spc="-20" dirty="0">
                <a:solidFill>
                  <a:srgbClr val="000000"/>
                </a:solidFill>
                <a:latin typeface="Times New Roman" panose="02020603050405020304" pitchFamily="18" charset="0"/>
                <a:cs typeface="Times New Roman" panose="02020603050405020304" pitchFamily="18" charset="0"/>
              </a:rPr>
              <a:t>0.0304</a:t>
            </a:r>
            <a:r>
              <a:rPr lang="zh-CN" altLang="en-US" kern="100" spc="-20" dirty="0">
                <a:solidFill>
                  <a:srgbClr val="000000"/>
                </a:solidFill>
                <a:latin typeface="Times New Roman" panose="02020603050405020304" pitchFamily="18" charset="0"/>
                <a:cs typeface="Times New Roman" panose="02020603050405020304" pitchFamily="18" charset="0"/>
              </a:rPr>
              <a:t>，表明该模型具有较好的预测性能。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40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该页</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我们的模型</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DCSA</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对新设计合金蠕变断裂寿命预测的效果</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为了证实我们的方法确实有效，我们在新收集的蠕变特性数据集上进行了预测实验。这两项专利不包含在我们的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个实例的训练集中，因此可以认为是新设计的</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alloy</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。验证数据集包含</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。一是这四个实例的化学成分范围波动较大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我们可以</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测试不同组分的敏感性</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，特别是</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Co(0.99 ~ 12.4)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Re(0 ~ 5.61)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Cr(4.27 ~ 10.6)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，其含量对蠕变和疲劳性能影响较大。另一种情况是，这</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个实例所涉及的</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低温高应力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低温中应力</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测试条件与</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266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个实例的训练集不同。通过实验发现我们的模型在这</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种新设计的合金上，蠕变断裂寿命的预测值与测量值（真实值）吻合地较好。</a:t>
            </a: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178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EECB4CD2-1EB1-401F-864B-98DD6345B6AE}"/>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3DBC889D-4BDF-414B-A493-F5228D99BE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为了</a:t>
            </a:r>
            <a:r>
              <a:rPr lang="zh-CN" altLang="zh-CN" sz="1200" kern="1200" dirty="0">
                <a:solidFill>
                  <a:schemeClr val="tx1"/>
                </a:solidFill>
                <a:effectLst/>
                <a:latin typeface="+mn-lt"/>
                <a:ea typeface="+mn-ea"/>
                <a:cs typeface="+mn-cs"/>
              </a:rPr>
              <a:t>方便展示本课题的研究成果</a:t>
            </a:r>
            <a:r>
              <a:rPr lang="zh-CN" altLang="en-US" sz="1200" kern="1200" dirty="0">
                <a:solidFill>
                  <a:schemeClr val="tx1"/>
                </a:solidFill>
                <a:effectLst/>
                <a:latin typeface="+mn-lt"/>
                <a:ea typeface="+mn-ea"/>
                <a:cs typeface="+mn-cs"/>
              </a:rPr>
              <a:t>，我们研发和建设了专注服务于镍基单晶高温合金科学领域的机器学习预测和分析平台，平台已实现和提供以下主要功能</a:t>
            </a:r>
            <a:r>
              <a:rPr lang="en-US" altLang="zh-CN" sz="1200" kern="1200" dirty="0">
                <a:solidFill>
                  <a:schemeClr val="tx1"/>
                </a:solidFill>
                <a:effectLst/>
                <a:latin typeface="+mn-lt"/>
                <a:ea typeface="+mn-ea"/>
                <a:cs typeface="+mn-cs"/>
                <a:sym typeface="Wingdings" panose="05000000000000000000" pitchFamily="2" charset="2"/>
              </a:rPr>
              <a:t>: (1) </a:t>
            </a:r>
            <a:r>
              <a:rPr lang="zh-CN" altLang="en-US" sz="1200" kern="1200" dirty="0">
                <a:solidFill>
                  <a:schemeClr val="tx1"/>
                </a:solidFill>
                <a:effectLst/>
                <a:latin typeface="+mn-lt"/>
                <a:ea typeface="+mn-ea"/>
                <a:cs typeface="+mn-cs"/>
                <a:sym typeface="Wingdings" panose="05000000000000000000" pitchFamily="2" charset="2"/>
              </a:rPr>
              <a:t>高温合金材料数据的上传以及质量检测，保证数据的丰富性、真实性和正确性；（</a:t>
            </a:r>
            <a:r>
              <a:rPr lang="en-US" altLang="zh-CN" sz="1200" kern="1200" dirty="0">
                <a:solidFill>
                  <a:schemeClr val="tx1"/>
                </a:solidFill>
                <a:effectLst/>
                <a:latin typeface="+mn-lt"/>
                <a:ea typeface="+mn-ea"/>
                <a:cs typeface="+mn-cs"/>
                <a:sym typeface="Wingdings" panose="05000000000000000000" pitchFamily="2" charset="2"/>
              </a:rPr>
              <a:t>2</a:t>
            </a:r>
            <a:r>
              <a:rPr lang="zh-CN" altLang="en-US" sz="1200" kern="1200" dirty="0">
                <a:solidFill>
                  <a:schemeClr val="tx1"/>
                </a:solidFill>
                <a:effectLst/>
                <a:latin typeface="+mn-lt"/>
                <a:ea typeface="+mn-ea"/>
                <a:cs typeface="+mn-cs"/>
                <a:sym typeface="Wingdings" panose="05000000000000000000" pitchFamily="2" charset="2"/>
              </a:rPr>
              <a:t>）高温合金数据，包括国际高温合金会议文献数据、蠕变专利数据和王院士</a:t>
            </a:r>
            <a:r>
              <a:rPr lang="en-US" altLang="zh-CN" sz="1200" kern="1200" dirty="0">
                <a:solidFill>
                  <a:schemeClr val="tx1"/>
                </a:solidFill>
                <a:effectLst/>
                <a:latin typeface="+mn-lt"/>
                <a:ea typeface="+mn-ea"/>
                <a:cs typeface="+mn-cs"/>
                <a:sym typeface="Wingdings" panose="05000000000000000000" pitchFamily="2" charset="2"/>
              </a:rPr>
              <a:t>49</a:t>
            </a:r>
            <a:r>
              <a:rPr lang="zh-CN" altLang="en-US" sz="1200" kern="1200" dirty="0">
                <a:solidFill>
                  <a:schemeClr val="tx1"/>
                </a:solidFill>
                <a:effectLst/>
                <a:latin typeface="+mn-lt"/>
                <a:ea typeface="+mn-ea"/>
                <a:cs typeface="+mn-cs"/>
                <a:sym typeface="Wingdings" panose="05000000000000000000" pitchFamily="2" charset="2"/>
              </a:rPr>
              <a:t>篇文献数据的搜索、存储、溯源和共享；（</a:t>
            </a:r>
            <a:r>
              <a:rPr lang="en-US" altLang="zh-CN" sz="1200" kern="1200" dirty="0">
                <a:solidFill>
                  <a:schemeClr val="tx1"/>
                </a:solidFill>
                <a:effectLst/>
                <a:latin typeface="+mn-lt"/>
                <a:ea typeface="+mn-ea"/>
                <a:cs typeface="+mn-cs"/>
                <a:sym typeface="Wingdings" panose="05000000000000000000" pitchFamily="2" charset="2"/>
              </a:rPr>
              <a:t>3</a:t>
            </a:r>
            <a:r>
              <a:rPr lang="zh-CN" altLang="en-US" sz="1200" kern="1200" dirty="0">
                <a:solidFill>
                  <a:schemeClr val="tx1"/>
                </a:solidFill>
                <a:effectLst/>
                <a:latin typeface="+mn-lt"/>
                <a:ea typeface="+mn-ea"/>
                <a:cs typeface="+mn-cs"/>
                <a:sym typeface="Wingdings" panose="05000000000000000000" pitchFamily="2" charset="2"/>
              </a:rPr>
              <a:t>）多层级交互特征分析方法，用于探索和揭示高温合金材料属性（描述符、参量）之间以及与性能（物性）之间的内禀关联性；（</a:t>
            </a:r>
            <a:r>
              <a:rPr lang="en-US" altLang="zh-CN" sz="1200" kern="1200" dirty="0">
                <a:solidFill>
                  <a:schemeClr val="tx1"/>
                </a:solidFill>
                <a:effectLst/>
                <a:latin typeface="+mn-lt"/>
                <a:ea typeface="+mn-ea"/>
                <a:cs typeface="+mn-cs"/>
                <a:sym typeface="Wingdings" panose="05000000000000000000" pitchFamily="2" charset="2"/>
              </a:rPr>
              <a:t>4</a:t>
            </a:r>
            <a:r>
              <a:rPr lang="zh-CN" altLang="en-US" sz="1200" kern="1200" dirty="0">
                <a:solidFill>
                  <a:schemeClr val="tx1"/>
                </a:solidFill>
                <a:effectLst/>
                <a:latin typeface="+mn-lt"/>
                <a:ea typeface="+mn-ea"/>
                <a:cs typeface="+mn-cs"/>
                <a:sym typeface="Wingdings" panose="05000000000000000000" pitchFamily="2" charset="2"/>
              </a:rPr>
              <a:t>）非自动、半自动和全自动的机器学习算法（分类、回归、聚类等）和模型构建，为材料领域专家提供可用、易用的机器学习方法并从中解析出</a:t>
            </a:r>
            <a:r>
              <a:rPr kumimoji="0" lang="zh-CN" altLang="en-US" sz="1200" b="0" i="0" u="none" strike="noStrike" kern="1200" cap="none" spc="0" normalizeH="0" baseline="0" noProof="0" dirty="0">
                <a:ln>
                  <a:noFill/>
                </a:ln>
                <a:solidFill>
                  <a:srgbClr val="282828"/>
                </a:solidFill>
                <a:effectLst/>
                <a:uLnTx/>
                <a:uFillTx/>
                <a:latin typeface="楷体" panose="02010609060101010101" pitchFamily="49" charset="-122"/>
                <a:ea typeface="楷体" panose="02010609060101010101" pitchFamily="49" charset="-122"/>
                <a:cs typeface="+mn-cs"/>
                <a:sym typeface="仿宋_GB2312"/>
              </a:rPr>
              <a:t>合金材料属性与性能之间的复杂‘’构效关系”。我们的网站可以通过左上角的二维码进行访问。</a:t>
            </a:r>
            <a:endParaRPr lang="zh-CN" altLang="en-US" dirty="0"/>
          </a:p>
        </p:txBody>
      </p:sp>
      <p:sp>
        <p:nvSpPr>
          <p:cNvPr id="4" name="灯片编号占位符 3">
            <a:extLst>
              <a:ext uri="{FF2B5EF4-FFF2-40B4-BE49-F238E27FC236}">
                <a16:creationId xmlns:a16="http://schemas.microsoft.com/office/drawing/2014/main" id="{17146BD6-BC46-4429-BC00-60DCBAD260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5F782-660B-4075-BA3F-A34ABC85489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为了从已采集的数据中提取</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镍基单晶高温合金内禀属性与属性以及物性之间的关联规律并指导合金设计，我们提出了两种数据关联分析方法，一种是结合基于加权评分的领域专家知识的多层级特征选择方法，它集成了领域专家经验，并对特征分析得到的结果采用机器学习模型进行验证。算法、模型验证、领域专家经验三者共同保证筛选特征子集的质量</a:t>
            </a:r>
            <a:r>
              <a:rPr kumimoji="1" lang="zh-CN" altLang="en-US" sz="12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我们在收集的</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266</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条蠕变断裂寿命数据集上进行了方法的实验验证，并分析得出了一些重要的结论：例如我们发现</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Ni</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Re</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Ta</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Al</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Cr</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Co</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元素、二阶段时效处理时间等因素与蠕变性能之间相关性较强，可能存在密切的关联关系，</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Re</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和</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Ru</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Ni</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和</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Co</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之间相关性较强，可能存在较强的协同效应。方法</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1</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具体的补充说明见第</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4—8</a:t>
            </a: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页</a:t>
            </a:r>
            <a:r>
              <a:rPr kumimoji="1" lang="en-US" altLang="zh-CN"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ppt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另一种是</a:t>
            </a:r>
            <a:r>
              <a:rPr kumimoji="1" lang="zh-CN" altLang="en-US" b="1" kern="0" dirty="0">
                <a:solidFill>
                  <a:srgbClr val="FF0000"/>
                </a:solidFill>
                <a:latin typeface="楷体" panose="02010609060101010101" pitchFamily="49" charset="-122"/>
                <a:ea typeface="楷体" panose="02010609060101010101" pitchFamily="49" charset="-122"/>
              </a:rPr>
              <a:t>结合材料多尺度属性的分而治之的机器学习方法，该方法同样在收集的</a:t>
            </a:r>
            <a:r>
              <a:rPr kumimoji="1" lang="en-US" altLang="zh-CN" b="1" kern="0" dirty="0">
                <a:solidFill>
                  <a:srgbClr val="FF0000"/>
                </a:solidFill>
                <a:latin typeface="楷体" panose="02010609060101010101" pitchFamily="49" charset="-122"/>
                <a:ea typeface="楷体" panose="02010609060101010101" pitchFamily="49" charset="-122"/>
              </a:rPr>
              <a:t>266</a:t>
            </a:r>
            <a:r>
              <a:rPr kumimoji="1" lang="zh-CN" altLang="en-US" b="1" kern="0" dirty="0">
                <a:solidFill>
                  <a:srgbClr val="FF0000"/>
                </a:solidFill>
                <a:latin typeface="楷体" panose="02010609060101010101" pitchFamily="49" charset="-122"/>
                <a:ea typeface="楷体" panose="02010609060101010101" pitchFamily="49" charset="-122"/>
              </a:rPr>
              <a:t>条蠕变数据集上，结合涵盖化学成分、热处理工艺、试验条件以及微观结构参量（晶格常数、堆垛层错能、剪切模量和扩散系数等）等多尺度材料属性进行关联建模，我们从中也得出一些重要结论：</a:t>
            </a:r>
            <a:r>
              <a:rPr kumimoji="1" lang="zh-CN" altLang="en-US" sz="1200" b="1" kern="0" dirty="0">
                <a:solidFill>
                  <a:srgbClr val="FF0000"/>
                </a:solidFill>
                <a:latin typeface="楷体" panose="02010609060101010101" pitchFamily="49" charset="-122"/>
                <a:ea typeface="楷体" panose="02010609060101010101" pitchFamily="49" charset="-122"/>
                <a:cs typeface="+mn-cs"/>
              </a:rPr>
              <a:t>仅根据化学成分、试验条件、热处理工艺和微观结构参数等初始信息，能够分析出到底是什么重要因素潜在影响着蠕变性能或行为，并且能够加快蠕变断裂寿命的预测，这对于减少合金设计的时间和成本具有重要意义。</a:t>
            </a:r>
          </a:p>
        </p:txBody>
      </p:sp>
      <p:sp>
        <p:nvSpPr>
          <p:cNvPr id="4" name="灯片编号占位符 3"/>
          <p:cNvSpPr>
            <a:spLocks noGrp="1"/>
          </p:cNvSpPr>
          <p:nvPr>
            <p:ph type="sldNum" sz="quarter" idx="5"/>
          </p:nvPr>
        </p:nvSpPr>
        <p:spPr/>
        <p:txBody>
          <a:bodyPr/>
          <a:lstStyle/>
          <a:p>
            <a:pPr>
              <a:defRPr/>
            </a:pPr>
            <a:fld id="{0EB453F1-A557-4A81-93B4-D998846BE93E}" type="slidenum">
              <a:rPr lang="zh-CN" altLang="en-US" smtClean="0"/>
              <a:pPr>
                <a:defRPr/>
              </a:pPr>
              <a:t>3</a:t>
            </a:fld>
            <a:endParaRPr lang="zh-CN" altLang="en-US"/>
          </a:p>
        </p:txBody>
      </p:sp>
    </p:spTree>
    <p:extLst>
      <p:ext uri="{BB962C8B-B14F-4D97-AF65-F5344CB8AC3E}">
        <p14:creationId xmlns:p14="http://schemas.microsoft.com/office/powerpoint/2010/main" val="298731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该页</a:t>
            </a:r>
            <a:r>
              <a:rPr lang="en-US" altLang="zh-CN" dirty="0"/>
              <a:t>ppt</a:t>
            </a:r>
            <a:r>
              <a:rPr lang="zh-CN" altLang="en-US" dirty="0"/>
              <a:t>是补充回答的是“为什么我们要提出方法</a:t>
            </a:r>
            <a:r>
              <a:rPr lang="en-US" altLang="zh-CN" dirty="0"/>
              <a:t>1</a:t>
            </a:r>
            <a:r>
              <a:rPr lang="zh-CN" altLang="en-US" dirty="0"/>
              <a:t>”，其用来解决了什么问题。</a:t>
            </a:r>
            <a:endParaRPr lang="en-US" altLang="zh-CN" dirty="0"/>
          </a:p>
          <a:p>
            <a:endParaRPr lang="en-US" altLang="zh-CN" dirty="0"/>
          </a:p>
          <a:p>
            <a:r>
              <a:rPr lang="zh-CN" altLang="en-US" dirty="0"/>
              <a:t>我们提出的</a:t>
            </a:r>
            <a:r>
              <a:rPr lang="zh-CN" altLang="en-US" sz="1200" dirty="0">
                <a:solidFill>
                  <a:srgbClr val="FF0000"/>
                </a:solidFill>
              </a:rPr>
              <a:t>结合基于加权评分的领域专家知识的多层级特征选择方法</a:t>
            </a:r>
            <a:r>
              <a:rPr lang="zh-CN" altLang="en-US" dirty="0"/>
              <a:t>，它集成了通过加权评分方式量化后的领域专家知识，</a:t>
            </a:r>
            <a:endParaRPr lang="en-US" altLang="zh-CN" dirty="0"/>
          </a:p>
          <a:p>
            <a:r>
              <a:rPr lang="zh-CN" altLang="en-US" dirty="0"/>
              <a:t>并对特征分析得到的结果采用机器学习模型进行验证。也就是说算法、模型验证、领域专家经验三者共同保证筛选特征子集的质量。</a:t>
            </a:r>
            <a:r>
              <a:rPr lang="zh-CN" altLang="en-US" sz="1200" kern="1200" dirty="0">
                <a:solidFill>
                  <a:schemeClr val="tx1"/>
                </a:solidFill>
                <a:latin typeface="+mn-lt"/>
                <a:ea typeface="+mn-ea"/>
                <a:cs typeface="+mn-cs"/>
              </a:rPr>
              <a:t>该方法在获得最优特征子集的同时，也能有效的分析属性与属性之间的关联关系，属性与性能之间的因果关系。最后，获得最优的特征子集能够应用于材料属性的计算</a:t>
            </a:r>
            <a:r>
              <a:rPr lang="zh-CN" altLang="en-US" dirty="0"/>
              <a:t>和预测，而计算出新的特征将重新保存至材料数据库中。</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821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该页</a:t>
            </a:r>
            <a:r>
              <a:rPr lang="en-US" altLang="zh-CN" dirty="0"/>
              <a:t>ppt</a:t>
            </a:r>
            <a:r>
              <a:rPr lang="zh-CN" altLang="en-US" dirty="0"/>
              <a:t>是我们的方法在从蠕变专利中收集的</a:t>
            </a:r>
            <a:r>
              <a:rPr lang="en-US" altLang="zh-CN" dirty="0"/>
              <a:t>266</a:t>
            </a:r>
            <a:r>
              <a:rPr lang="zh-CN" altLang="en-US" dirty="0"/>
              <a:t>条镍基单晶高温合金蠕变性能（蠕变断裂寿命）数据上的应用的总体流程</a:t>
            </a:r>
            <a:endParaRPr lang="en-US" altLang="zh-CN" dirty="0"/>
          </a:p>
          <a:p>
            <a:endParaRPr lang="en-US" altLang="zh-CN" dirty="0"/>
          </a:p>
          <a:p>
            <a:r>
              <a:rPr lang="zh-CN" altLang="en-US" dirty="0"/>
              <a:t>最左边是输入的蠕变性能原始数据，特征（描述符）包括成分、热处理工艺、试验条件，微观结构属性等，目标属性为蠕变断裂寿命。中间是多层级特征分析方法的过程，分为稀疏性分析、相关性分析和冗余性分析三层，每一层采用不同的特征选择算法来分别筛除原始输入数据中稀疏、不相关、冗余的特征。最右边是每一层特征分析的可视化结果。每一层分析的结果见</a:t>
            </a:r>
            <a:r>
              <a:rPr lang="en-US" altLang="zh-CN" dirty="0"/>
              <a:t>6—8</a:t>
            </a:r>
            <a:r>
              <a:rPr lang="zh-CN" altLang="en-US" dirty="0"/>
              <a:t>页</a:t>
            </a:r>
            <a:r>
              <a:rPr lang="en-US" altLang="zh-CN" dirty="0"/>
              <a:t>ppt.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823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是第一层稀疏性分析的结果和讨论</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通过稀疏性分析，我们发现只有</a:t>
            </a:r>
            <a:r>
              <a:rPr kumimoji="0" lang="en-US" altLang="zh-CN" sz="1200" b="0"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1satt</a:t>
            </a:r>
            <a:r>
              <a:rPr kumimoji="0" lang="zh-CN" altLang="en-US" sz="1200" b="0"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（第一阶段时效处理时间）</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mn-ea"/>
                <a:cs typeface="+mn-cs"/>
              </a:rPr>
              <a:t>这个离散属性的稀疏值大于</a:t>
            </a: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mn-ea"/>
                <a:cs typeface="+mn-cs"/>
              </a:rPr>
              <a:t>95</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mn-ea"/>
                <a:cs typeface="+mn-cs"/>
              </a:rPr>
              <a:t>，因此它</a:t>
            </a:r>
            <a:r>
              <a:rPr lang="zh-CN" altLang="en-US" sz="1200" kern="1200" dirty="0">
                <a:solidFill>
                  <a:schemeClr val="tx1"/>
                </a:solidFill>
                <a:effectLst/>
                <a:latin typeface="+mn-lt"/>
                <a:ea typeface="+mn-ea"/>
                <a:cs typeface="+mn-cs"/>
              </a:rPr>
              <a:t>是稀疏属性，在这一层中该属性被剔除。</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639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是第二层相关性分析的结果和讨论</a:t>
            </a:r>
            <a:endParaRPr lang="en-US" altLang="zh-CN" sz="1200" b="1"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mn-lt"/>
                <a:ea typeface="+mn-ea"/>
                <a:cs typeface="+mn-cs"/>
              </a:rPr>
              <a:t>通过相关性分析，我们发现所有的输入特征与蠕变断裂寿命相关性都大于设定的相关系数阈值</a:t>
            </a:r>
            <a:r>
              <a:rPr lang="en-US" altLang="zh-CN" sz="1200" kern="1200" dirty="0">
                <a:solidFill>
                  <a:schemeClr val="tx1"/>
                </a:solidFill>
                <a:effectLst/>
                <a:latin typeface="+mn-lt"/>
                <a:ea typeface="+mn-ea"/>
                <a:cs typeface="+mn-cs"/>
              </a:rPr>
              <a:t>0.3</a:t>
            </a:r>
            <a:r>
              <a:rPr lang="zh-CN" altLang="en-US" sz="1200" kern="1200" dirty="0">
                <a:solidFill>
                  <a:schemeClr val="tx1"/>
                </a:solidFill>
                <a:effectLst/>
                <a:latin typeface="+mn-lt"/>
                <a:ea typeface="+mn-ea"/>
                <a:cs typeface="+mn-cs"/>
              </a:rPr>
              <a:t>，因此在这一层中没有属性被剔除。</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7851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chemeClr val="tx1"/>
                </a:solidFill>
                <a:effectLst/>
                <a:latin typeface="+mn-lt"/>
                <a:ea typeface="+mn-ea"/>
                <a:cs typeface="+mn-cs"/>
              </a:rPr>
              <a:t>该页</a:t>
            </a:r>
            <a:r>
              <a:rPr lang="en-US" altLang="zh-CN" sz="1200" b="1" kern="1200" dirty="0">
                <a:solidFill>
                  <a:schemeClr val="tx1"/>
                </a:solidFill>
                <a:effectLst/>
                <a:latin typeface="+mn-lt"/>
                <a:ea typeface="+mn-ea"/>
                <a:cs typeface="+mn-cs"/>
              </a:rPr>
              <a:t>ppt</a:t>
            </a:r>
            <a:r>
              <a:rPr lang="zh-CN" altLang="en-US" sz="1200" b="1" kern="1200" dirty="0">
                <a:solidFill>
                  <a:schemeClr val="tx1"/>
                </a:solidFill>
                <a:effectLst/>
                <a:latin typeface="+mn-lt"/>
                <a:ea typeface="+mn-ea"/>
                <a:cs typeface="+mn-cs"/>
              </a:rPr>
              <a:t>是第三层冗余性分析的结果和讨论</a:t>
            </a:r>
            <a:endParaRPr lang="en-US" altLang="zh-CN" sz="1200" b="1"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mn-lt"/>
                <a:ea typeface="+mn-ea"/>
                <a:cs typeface="+mn-cs"/>
              </a:rPr>
              <a:t>通过冗余性分析，我们</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元素质量分数之间的相关系数为</a:t>
            </a:r>
            <a:r>
              <a:rPr lang="en-US" altLang="zh-CN" sz="1200" kern="1200" dirty="0">
                <a:solidFill>
                  <a:schemeClr val="tx1"/>
                </a:solidFill>
                <a:effectLst/>
                <a:latin typeface="+mn-lt"/>
                <a:ea typeface="+mn-ea"/>
                <a:cs typeface="+mn-cs"/>
              </a:rPr>
              <a:t>0.935285</a:t>
            </a:r>
            <a:r>
              <a:rPr lang="zh-CN" altLang="en-US" sz="1200" kern="1200" dirty="0">
                <a:solidFill>
                  <a:schemeClr val="tx1"/>
                </a:solidFill>
                <a:effectLst/>
                <a:latin typeface="+mn-lt"/>
                <a:ea typeface="+mn-ea"/>
                <a:cs typeface="+mn-cs"/>
              </a:rPr>
              <a:t>，存在较强的相关性，因此可以认为二者之间可能存在冗余性。</a:t>
            </a:r>
            <a:r>
              <a:rPr lang="en-US" altLang="zh-CN" sz="1200" kern="1200" dirty="0">
                <a:solidFill>
                  <a:schemeClr val="tx1"/>
                </a:solidFill>
                <a:effectLst/>
                <a:latin typeface="+mn-lt"/>
                <a:ea typeface="+mn-ea"/>
                <a:cs typeface="+mn-cs"/>
              </a:rPr>
              <a:t>a_2T</a:t>
            </a:r>
            <a:r>
              <a:rPr lang="zh-CN" altLang="en-US" sz="1200" kern="1200" dirty="0">
                <a:solidFill>
                  <a:schemeClr val="tx1"/>
                </a:solidFill>
                <a:effectLst/>
                <a:latin typeface="+mn-lt"/>
                <a:ea typeface="+mn-ea"/>
                <a:cs typeface="+mn-cs"/>
              </a:rPr>
              <a:t>（二阶段时效处理温度）和</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元素之间的相关关系为</a:t>
            </a:r>
            <a:r>
              <a:rPr lang="en-US" altLang="zh-CN" sz="1200" kern="1200" dirty="0">
                <a:solidFill>
                  <a:schemeClr val="tx1"/>
                </a:solidFill>
                <a:effectLst/>
                <a:latin typeface="+mn-lt"/>
                <a:ea typeface="+mn-ea"/>
                <a:cs typeface="+mn-cs"/>
              </a:rPr>
              <a:t>0.869216 </a:t>
            </a:r>
            <a:r>
              <a:rPr lang="zh-CN" altLang="en-US" sz="1200" kern="1200" dirty="0">
                <a:solidFill>
                  <a:schemeClr val="tx1"/>
                </a:solidFill>
                <a:effectLst/>
                <a:latin typeface="+mn-lt"/>
                <a:ea typeface="+mn-ea"/>
                <a:cs typeface="+mn-cs"/>
              </a:rPr>
              <a:t>，相关性较强，因此二者之间也可能存在冗余性。结合领域专家知识，我们最终剔除</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元素这一属性。</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691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该页</a:t>
            </a:r>
            <a:r>
              <a:rPr lang="en-US" altLang="zh-CN" b="1" dirty="0"/>
              <a:t>ppt</a:t>
            </a:r>
            <a:r>
              <a:rPr lang="zh-CN" altLang="en-US" b="1" dirty="0"/>
              <a:t>回答的是“为什么要提出该方法”，其解决了材料领域什么样的关键科学问题，也给出了该方法的整体流程</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r>
              <a:rPr kumimoji="1" lang="zh-CN" altLang="en-US" dirty="0"/>
              <a:t>从流程中我们可以看出，对于输入的</a:t>
            </a:r>
            <a:r>
              <a:rPr kumimoji="1" lang="en-US" altLang="zh-CN" dirty="0"/>
              <a:t>266</a:t>
            </a:r>
            <a:r>
              <a:rPr kumimoji="1" lang="zh-CN" altLang="en-US" dirty="0"/>
              <a:t>条具有不同蠕变机制的合金样本，其中涵盖</a:t>
            </a:r>
            <a:r>
              <a:rPr kumimoji="1" lang="en-US" altLang="zh-CN" dirty="0"/>
              <a:t>27</a:t>
            </a:r>
            <a:r>
              <a:rPr kumimoji="1" lang="zh-CN" altLang="en-US" dirty="0"/>
              <a:t>个多尺度材料属性，包括</a:t>
            </a:r>
            <a:r>
              <a:rPr kumimoji="1" lang="en-US" altLang="zh-CN" dirty="0"/>
              <a:t>14</a:t>
            </a:r>
            <a:r>
              <a:rPr kumimoji="1" lang="zh-CN" altLang="en-US" dirty="0"/>
              <a:t>种成分</a:t>
            </a:r>
            <a:r>
              <a:rPr kumimoji="1" lang="en-US" altLang="zh-CN" dirty="0"/>
              <a:t>(Ni, Re, Co, Al, Ti, W, Mo, Cr, Ta, C, B, Y, Nb, Hf</a:t>
            </a:r>
            <a:r>
              <a:rPr kumimoji="1" lang="zh-CN" altLang="en-US" dirty="0"/>
              <a:t>）、试验温度和应力、</a:t>
            </a:r>
            <a:r>
              <a:rPr kumimoji="1" lang="en-US" altLang="zh-CN" dirty="0"/>
              <a:t>6</a:t>
            </a:r>
            <a:r>
              <a:rPr kumimoji="1" lang="zh-CN" altLang="en-US" dirty="0"/>
              <a:t>个热处理工艺条件（固溶处理时间和温度、第一、二阶段时效处理时间、第一、二阶段时效处理温度）以及</a:t>
            </a:r>
            <a:r>
              <a:rPr kumimoji="1" lang="en-US" altLang="zh-CN" dirty="0"/>
              <a:t>5</a:t>
            </a:r>
            <a:r>
              <a:rPr kumimoji="1" lang="zh-CN" altLang="en-US" dirty="0"/>
              <a:t>个微观结构属性（堆垛层错能、热扩散系数、剪切模量、晶格常数、</a:t>
            </a:r>
            <a:r>
              <a:rPr kumimoji="1" lang="en-US" altLang="zh-CN" dirty="0"/>
              <a:t>gamma</a:t>
            </a:r>
            <a:r>
              <a:rPr kumimoji="1" lang="zh-CN" altLang="en-US" dirty="0"/>
              <a:t>相的摩尔分数）。首先利用</a:t>
            </a:r>
            <a:r>
              <a:rPr kumimoji="1" lang="en-US" altLang="zh-CN" dirty="0"/>
              <a:t>K-means</a:t>
            </a:r>
            <a:r>
              <a:rPr kumimoji="1" lang="zh-CN" altLang="en-US" dirty="0"/>
              <a:t>聚类的方法把样本划分为不同的簇，其中簇内样本的特性相似、簇间样本的特性不同；针对不同的簇，依据预测的精度从候选的支持向量回归、随机森林回归以及高斯过程回归等三种回归模型中选择最优的模型，最后通过异构集成的方法集成模型。方法的实验结果展示在接下的第</a:t>
            </a:r>
            <a:r>
              <a:rPr kumimoji="1" lang="en-US" altLang="zh-CN" dirty="0"/>
              <a:t>10—14</a:t>
            </a:r>
            <a:r>
              <a:rPr kumimoji="1" lang="zh-CN" altLang="en-US" dirty="0"/>
              <a:t>页</a:t>
            </a:r>
            <a:r>
              <a:rPr kumimoji="1" lang="en-US" altLang="zh-CN" dirty="0"/>
              <a:t>ppt</a:t>
            </a:r>
            <a:r>
              <a:rPr kumimoji="1" lang="zh-CN" altLang="en-US" dirty="0"/>
              <a:t>中。</a:t>
            </a:r>
            <a:endParaRPr kumimoji="1"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E1B59-1A3C-46A9-9E04-AFBC5E8CA5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19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0B717B9-CA90-46E0-BC37-68CDC8669B7E}"/>
              </a:ext>
            </a:extLst>
          </p:cNvPr>
          <p:cNvSpPr>
            <a:spLocks noGrp="1"/>
          </p:cNvSpPr>
          <p:nvPr>
            <p:ph type="dt" sz="half" idx="10"/>
          </p:nvPr>
        </p:nvSpPr>
        <p:spPr/>
        <p:txBody>
          <a:bodyPr/>
          <a:lstStyle>
            <a:lvl1pPr>
              <a:defRPr/>
            </a:lvl1pPr>
          </a:lstStyle>
          <a:p>
            <a:pPr>
              <a:defRPr/>
            </a:pPr>
            <a:fld id="{A10DCD9B-A4A9-47F4-9B9C-5DD64A5B1DFD}" type="datetimeFigureOut">
              <a:rPr lang="zh-CN" altLang="en-US"/>
              <a:pPr>
                <a:defRPr/>
              </a:pPr>
              <a:t>2019/7/21</a:t>
            </a:fld>
            <a:endParaRPr lang="zh-CN" altLang="en-US"/>
          </a:p>
        </p:txBody>
      </p:sp>
      <p:sp>
        <p:nvSpPr>
          <p:cNvPr id="5" name="页脚占位符 4">
            <a:extLst>
              <a:ext uri="{FF2B5EF4-FFF2-40B4-BE49-F238E27FC236}">
                <a16:creationId xmlns:a16="http://schemas.microsoft.com/office/drawing/2014/main" id="{AD72B514-235F-4451-B6D7-70583CDA8D9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8F918C2-13C4-4A47-8B12-B57554C53059}"/>
              </a:ext>
            </a:extLst>
          </p:cNvPr>
          <p:cNvSpPr>
            <a:spLocks noGrp="1"/>
          </p:cNvSpPr>
          <p:nvPr>
            <p:ph type="sldNum" sz="quarter" idx="12"/>
          </p:nvPr>
        </p:nvSpPr>
        <p:spPr/>
        <p:txBody>
          <a:bodyPr/>
          <a:lstStyle>
            <a:lvl1pPr>
              <a:defRPr/>
            </a:lvl1pPr>
          </a:lstStyle>
          <a:p>
            <a:pPr>
              <a:defRPr/>
            </a:pPr>
            <a:fld id="{A36472A1-81AF-4590-8B87-3EA5F33CC850}" type="slidenum">
              <a:rPr lang="zh-CN" altLang="en-US"/>
              <a:pPr>
                <a:defRPr/>
              </a:pPr>
              <a:t>‹#›</a:t>
            </a:fld>
            <a:endParaRPr lang="zh-CN" altLang="en-US"/>
          </a:p>
        </p:txBody>
      </p:sp>
    </p:spTree>
    <p:extLst>
      <p:ext uri="{BB962C8B-B14F-4D97-AF65-F5344CB8AC3E}">
        <p14:creationId xmlns:p14="http://schemas.microsoft.com/office/powerpoint/2010/main" val="1791810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pic>
        <p:nvPicPr>
          <p:cNvPr id="3" name="Picture 13" descr="muban">
            <a:extLst>
              <a:ext uri="{FF2B5EF4-FFF2-40B4-BE49-F238E27FC236}">
                <a16:creationId xmlns:a16="http://schemas.microsoft.com/office/drawing/2014/main" id="{3AA954DE-CB7B-4062-B7F7-DF11169786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6350"/>
            <a:ext cx="1218353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EEDB8A9B-DE41-4D06-BAD6-FA7F89016490}"/>
              </a:ext>
            </a:extLst>
          </p:cNvPr>
          <p:cNvSpPr>
            <a:spLocks noChangeArrowheads="1"/>
          </p:cNvSpPr>
          <p:nvPr userDrawn="1"/>
        </p:nvSpPr>
        <p:spPr bwMode="auto">
          <a:xfrm>
            <a:off x="10079568" y="366714"/>
            <a:ext cx="226483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fontAlgn="auto" latinLnBrk="0" hangingPunct="1">
              <a:spcBef>
                <a:spcPct val="0"/>
              </a:spcBef>
              <a:spcAft>
                <a:spcPts val="0"/>
              </a:spcAft>
              <a:defRPr/>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5" name="矩形 4">
            <a:extLst>
              <a:ext uri="{FF2B5EF4-FFF2-40B4-BE49-F238E27FC236}">
                <a16:creationId xmlns:a16="http://schemas.microsoft.com/office/drawing/2014/main" id="{B432D3B3-527D-499E-BF6D-3C47B413E291}"/>
              </a:ext>
            </a:extLst>
          </p:cNvPr>
          <p:cNvSpPr/>
          <p:nvPr userDrawn="1"/>
        </p:nvSpPr>
        <p:spPr>
          <a:xfrm>
            <a:off x="8714317" y="5181600"/>
            <a:ext cx="3477683"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6" name="Picture 10" descr="badge">
            <a:extLst>
              <a:ext uri="{FF2B5EF4-FFF2-40B4-BE49-F238E27FC236}">
                <a16:creationId xmlns:a16="http://schemas.microsoft.com/office/drawing/2014/main" id="{674BBBE6-CB3D-4DEA-8C0D-FE280F7EC0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518" y="15875"/>
            <a:ext cx="814916"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noChangeArrowheads="1"/>
          </p:cNvSpPr>
          <p:nvPr>
            <p:ph type="ctrTitle" idx="4294967295"/>
          </p:nvPr>
        </p:nvSpPr>
        <p:spPr>
          <a:xfrm>
            <a:off x="867833" y="931864"/>
            <a:ext cx="10653184" cy="2001837"/>
          </a:xfrm>
        </p:spPr>
        <p:txBody>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r>
              <a:rPr lang="zh-CN" altLang="en-US" dirty="0"/>
              <a:t>标题</a:t>
            </a:r>
            <a:endParaRPr lang="zh-CN" altLang="zh-CN" dirty="0"/>
          </a:p>
        </p:txBody>
      </p:sp>
      <p:sp>
        <p:nvSpPr>
          <p:cNvPr id="7" name="日期占位符 3">
            <a:extLst>
              <a:ext uri="{FF2B5EF4-FFF2-40B4-BE49-F238E27FC236}">
                <a16:creationId xmlns:a16="http://schemas.microsoft.com/office/drawing/2014/main" id="{9832759F-5844-4FD8-9E9C-037F690E386D}"/>
              </a:ext>
            </a:extLst>
          </p:cNvPr>
          <p:cNvSpPr>
            <a:spLocks noGrp="1"/>
          </p:cNvSpPr>
          <p:nvPr>
            <p:ph type="dt" sz="half" idx="10"/>
          </p:nvPr>
        </p:nvSpPr>
        <p:spPr/>
        <p:txBody>
          <a:bodyPr/>
          <a:lstStyle>
            <a:lvl1pPr>
              <a:defRPr/>
            </a:lvl1pPr>
          </a:lstStyle>
          <a:p>
            <a:pPr>
              <a:defRPr/>
            </a:pPr>
            <a:fld id="{F4A0371F-859D-465F-AC50-A063FB01023A}" type="datetimeFigureOut">
              <a:rPr lang="zh-CN" altLang="en-US"/>
              <a:pPr>
                <a:defRPr/>
              </a:pPr>
              <a:t>2019/7/21</a:t>
            </a:fld>
            <a:endParaRPr lang="zh-CN" altLang="en-US"/>
          </a:p>
        </p:txBody>
      </p:sp>
      <p:sp>
        <p:nvSpPr>
          <p:cNvPr id="8" name="页脚占位符 4">
            <a:extLst>
              <a:ext uri="{FF2B5EF4-FFF2-40B4-BE49-F238E27FC236}">
                <a16:creationId xmlns:a16="http://schemas.microsoft.com/office/drawing/2014/main" id="{D85D8BD6-D52B-4BB6-9115-2AF98B05985A}"/>
              </a:ext>
            </a:extLst>
          </p:cNvPr>
          <p:cNvSpPr>
            <a:spLocks noGrp="1"/>
          </p:cNvSpPr>
          <p:nvPr>
            <p:ph type="ftr" sz="quarter" idx="11"/>
          </p:nvPr>
        </p:nvSpPr>
        <p:spPr/>
        <p:txBody>
          <a:bodyPr/>
          <a:lstStyle>
            <a:lvl1pPr>
              <a:defRPr/>
            </a:lvl1pPr>
          </a:lstStyle>
          <a:p>
            <a:pPr>
              <a:defRPr/>
            </a:pPr>
            <a:endParaRPr lang="zh-CN" altLang="en-US"/>
          </a:p>
        </p:txBody>
      </p:sp>
      <p:sp>
        <p:nvSpPr>
          <p:cNvPr id="10" name="灯片编号占位符 5">
            <a:extLst>
              <a:ext uri="{FF2B5EF4-FFF2-40B4-BE49-F238E27FC236}">
                <a16:creationId xmlns:a16="http://schemas.microsoft.com/office/drawing/2014/main" id="{0B1FA1E0-F8D6-48D7-A87E-B61DE73F5F66}"/>
              </a:ext>
            </a:extLst>
          </p:cNvPr>
          <p:cNvSpPr>
            <a:spLocks noGrp="1"/>
          </p:cNvSpPr>
          <p:nvPr>
            <p:ph type="sldNum" sz="quarter" idx="12"/>
          </p:nvPr>
        </p:nvSpPr>
        <p:spPr/>
        <p:txBody>
          <a:bodyPr/>
          <a:lstStyle>
            <a:lvl1pPr>
              <a:defRPr/>
            </a:lvl1pPr>
          </a:lstStyle>
          <a:p>
            <a:pPr>
              <a:defRPr/>
            </a:pPr>
            <a:fld id="{B0FBBBB2-0A4E-45F3-BEB9-6BDBA78D6AF7}" type="slidenum">
              <a:rPr lang="zh-CN" altLang="en-US"/>
              <a:pPr>
                <a:defRPr/>
              </a:pPr>
              <a:t>‹#›</a:t>
            </a:fld>
            <a:endParaRPr lang="zh-CN" altLang="en-US"/>
          </a:p>
        </p:txBody>
      </p:sp>
    </p:spTree>
    <p:extLst>
      <p:ext uri="{BB962C8B-B14F-4D97-AF65-F5344CB8AC3E}">
        <p14:creationId xmlns:p14="http://schemas.microsoft.com/office/powerpoint/2010/main" val="954247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muban">
            <a:extLst>
              <a:ext uri="{FF2B5EF4-FFF2-40B4-BE49-F238E27FC236}">
                <a16:creationId xmlns:a16="http://schemas.microsoft.com/office/drawing/2014/main" id="{F8F33A9B-006A-4530-9C68-57C35FC7B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badge">
            <a:extLst>
              <a:ext uri="{FF2B5EF4-FFF2-40B4-BE49-F238E27FC236}">
                <a16:creationId xmlns:a16="http://schemas.microsoft.com/office/drawing/2014/main" id="{D4CAF183-D824-4141-8F71-C12E81F0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18" y="15875"/>
            <a:ext cx="814916"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a:extLst>
              <a:ext uri="{FF2B5EF4-FFF2-40B4-BE49-F238E27FC236}">
                <a16:creationId xmlns:a16="http://schemas.microsoft.com/office/drawing/2014/main" id="{D75108C3-0E4F-4603-AAB6-0CBC222A008C}"/>
              </a:ext>
            </a:extLst>
          </p:cNvPr>
          <p:cNvSpPr txBox="1">
            <a:spLocks noChangeArrowheads="1"/>
          </p:cNvSpPr>
          <p:nvPr userDrawn="1"/>
        </p:nvSpPr>
        <p:spPr bwMode="auto">
          <a:xfrm>
            <a:off x="10179051" y="409575"/>
            <a:ext cx="27347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defRPr/>
            </a:pPr>
            <a:r>
              <a:rPr kumimoji="1" lang="en-US" altLang="zh-CN" sz="2000" b="1" i="1">
                <a:solidFill>
                  <a:srgbClr val="CC0000"/>
                </a:solidFill>
                <a:latin typeface="Monotype Corsiva" panose="03010101010201010101" pitchFamily="66" charset="0"/>
              </a:rPr>
              <a:t>ML@SHU</a:t>
            </a:r>
          </a:p>
        </p:txBody>
      </p:sp>
      <p:sp>
        <p:nvSpPr>
          <p:cNvPr id="3075" name="Rectangle 3"/>
          <p:cNvSpPr>
            <a:spLocks noGrp="1" noChangeArrowheads="1"/>
          </p:cNvSpPr>
          <p:nvPr>
            <p:ph type="ctrTitle"/>
          </p:nvPr>
        </p:nvSpPr>
        <p:spPr>
          <a:xfrm>
            <a:off x="508000" y="838200"/>
            <a:ext cx="10363200" cy="1143000"/>
          </a:xfrm>
        </p:spPr>
        <p:txBody>
          <a:bodyPr/>
          <a:lstStyle>
            <a:lvl1pPr>
              <a:defRPr/>
            </a:lvl1pPr>
          </a:lstStyle>
          <a:p>
            <a:pPr lvl="0"/>
            <a:r>
              <a:rPr lang="zh-CN" altLang="en-US" noProof="0"/>
              <a:t>单击此处编辑母版标题样式</a:t>
            </a:r>
          </a:p>
        </p:txBody>
      </p:sp>
      <p:sp>
        <p:nvSpPr>
          <p:cNvPr id="3076" name="Rectangle 4"/>
          <p:cNvSpPr>
            <a:spLocks noGrp="1" noChangeArrowheads="1"/>
          </p:cNvSpPr>
          <p:nvPr>
            <p:ph type="subTitle" idx="1"/>
          </p:nvPr>
        </p:nvSpPr>
        <p:spPr>
          <a:xfrm>
            <a:off x="1625600" y="2286000"/>
            <a:ext cx="8534400" cy="762000"/>
          </a:xfrm>
        </p:spPr>
        <p:txBody>
          <a:bodyPr/>
          <a:lstStyle>
            <a:lvl1pPr marL="0" indent="0" algn="ctr">
              <a:buFontTx/>
              <a:buNone/>
              <a:defRPr/>
            </a:lvl1pPr>
          </a:lstStyle>
          <a:p>
            <a:pPr lvl="0"/>
            <a:r>
              <a:rPr lang="zh-CN" altLang="en-US" noProof="0"/>
              <a:t>单击此处编辑母版副标题样式</a:t>
            </a:r>
          </a:p>
        </p:txBody>
      </p:sp>
      <p:sp>
        <p:nvSpPr>
          <p:cNvPr id="7" name="Rectangle 5">
            <a:extLst>
              <a:ext uri="{FF2B5EF4-FFF2-40B4-BE49-F238E27FC236}">
                <a16:creationId xmlns:a16="http://schemas.microsoft.com/office/drawing/2014/main" id="{1CAEC68F-2DAB-4F86-9E42-6C1DD2BA03B9}"/>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8" name="Rectangle 6">
            <a:extLst>
              <a:ext uri="{FF2B5EF4-FFF2-40B4-BE49-F238E27FC236}">
                <a16:creationId xmlns:a16="http://schemas.microsoft.com/office/drawing/2014/main" id="{15C6AC78-A5BB-48C2-B059-6B4691E6CE97}"/>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9" name="Rectangle 7">
            <a:extLst>
              <a:ext uri="{FF2B5EF4-FFF2-40B4-BE49-F238E27FC236}">
                <a16:creationId xmlns:a16="http://schemas.microsoft.com/office/drawing/2014/main" id="{F899941C-9F8F-489C-9301-DE1B61B88B38}"/>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D7D94D40-58D4-45F9-801B-F3E68922E097}" type="slidenum">
              <a:rPr lang="en-US" altLang="zh-CN"/>
              <a:pPr>
                <a:defRPr/>
              </a:pPr>
              <a:t>‹#›</a:t>
            </a:fld>
            <a:endParaRPr lang="en-US" altLang="zh-CN"/>
          </a:p>
        </p:txBody>
      </p:sp>
    </p:spTree>
    <p:extLst>
      <p:ext uri="{BB962C8B-B14F-4D97-AF65-F5344CB8AC3E}">
        <p14:creationId xmlns:p14="http://schemas.microsoft.com/office/powerpoint/2010/main" val="245332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latinLnBrk="1" hangingPunct="1">
              <a:defRPr/>
            </a:lvl1pPr>
            <a:lvl2pPr eaLnBrk="1" latinLnBrk="1" hangingPunct="1">
              <a:defRPr/>
            </a:lvl2pPr>
            <a:lvl3pPr eaLnBrk="1" latinLnBrk="1" hangingPunct="1">
              <a:defRPr/>
            </a:lvl3pPr>
            <a:lvl4pPr eaLnBrk="1" latinLnBrk="1" hangingPunct="1">
              <a:defRPr/>
            </a:lvl4pPr>
            <a:lvl5pPr eaLnBrk="1" latinLnBrk="1" hangingPunct="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33AF0EB8-E482-41C6-848E-D52970D8D1A6}"/>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5" name="Rectangle 5">
            <a:extLst>
              <a:ext uri="{FF2B5EF4-FFF2-40B4-BE49-F238E27FC236}">
                <a16:creationId xmlns:a16="http://schemas.microsoft.com/office/drawing/2014/main" id="{1ED1BFF0-357A-406F-BFE2-6AB70F7E5BF4}"/>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6" name="Rectangle 6">
            <a:extLst>
              <a:ext uri="{FF2B5EF4-FFF2-40B4-BE49-F238E27FC236}">
                <a16:creationId xmlns:a16="http://schemas.microsoft.com/office/drawing/2014/main" id="{CCEB4394-9FD6-4832-A5D3-569F225821DC}"/>
              </a:ext>
            </a:extLst>
          </p:cNvPr>
          <p:cNvSpPr>
            <a:spLocks noGrp="1" noChangeArrowheads="1"/>
          </p:cNvSpPr>
          <p:nvPr>
            <p:ph type="sldNum" sz="quarter" idx="12"/>
          </p:nvPr>
        </p:nvSpPr>
        <p:spPr>
          <a:xfrm>
            <a:off x="9605433" y="6248400"/>
            <a:ext cx="2540000" cy="457200"/>
          </a:xfrm>
        </p:spPr>
        <p:txBody>
          <a:bodyPr/>
          <a:lstStyle>
            <a:lvl1pPr fontAlgn="auto">
              <a:spcBef>
                <a:spcPts val="0"/>
              </a:spcBef>
              <a:spcAft>
                <a:spcPts val="0"/>
              </a:spcAft>
              <a:defRPr kumimoji="0"/>
            </a:lvl1pPr>
          </a:lstStyle>
          <a:p>
            <a:pPr>
              <a:defRPr/>
            </a:pPr>
            <a:fld id="{50040D38-B13D-4318-807C-4175EEAF92AB}" type="slidenum">
              <a:rPr lang="en-US" altLang="zh-CN"/>
              <a:pPr>
                <a:defRPr/>
              </a:pPr>
              <a:t>‹#›</a:t>
            </a:fld>
            <a:endParaRPr lang="en-US" altLang="zh-CN"/>
          </a:p>
        </p:txBody>
      </p:sp>
    </p:spTree>
    <p:extLst>
      <p:ext uri="{BB962C8B-B14F-4D97-AF65-F5344CB8AC3E}">
        <p14:creationId xmlns:p14="http://schemas.microsoft.com/office/powerpoint/2010/main" val="3824203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72C78CC4-F873-4481-B9F1-97BDA8525C24}"/>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5" name="Rectangle 5">
            <a:extLst>
              <a:ext uri="{FF2B5EF4-FFF2-40B4-BE49-F238E27FC236}">
                <a16:creationId xmlns:a16="http://schemas.microsoft.com/office/drawing/2014/main" id="{3DD7F001-13AB-4538-9F12-E2C002E5F16B}"/>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6" name="Rectangle 6">
            <a:extLst>
              <a:ext uri="{FF2B5EF4-FFF2-40B4-BE49-F238E27FC236}">
                <a16:creationId xmlns:a16="http://schemas.microsoft.com/office/drawing/2014/main" id="{9E6667B6-75E8-4BC5-85E6-16F7832CBD75}"/>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E8E6B838-457C-49CC-B0B7-619FD622125F}" type="slidenum">
              <a:rPr lang="en-US" altLang="zh-CN"/>
              <a:pPr>
                <a:defRPr/>
              </a:pPr>
              <a:t>‹#›</a:t>
            </a:fld>
            <a:endParaRPr lang="en-US" altLang="zh-CN"/>
          </a:p>
        </p:txBody>
      </p:sp>
    </p:spTree>
    <p:extLst>
      <p:ext uri="{BB962C8B-B14F-4D97-AF65-F5344CB8AC3E}">
        <p14:creationId xmlns:p14="http://schemas.microsoft.com/office/powerpoint/2010/main" val="186176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FEF29B9-17D9-4A9F-B89A-2CA4E13E5539}"/>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6" name="Rectangle 5">
            <a:extLst>
              <a:ext uri="{FF2B5EF4-FFF2-40B4-BE49-F238E27FC236}">
                <a16:creationId xmlns:a16="http://schemas.microsoft.com/office/drawing/2014/main" id="{35A1F96E-9672-41EF-9AD8-D7F98E20860D}"/>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7" name="Rectangle 6">
            <a:extLst>
              <a:ext uri="{FF2B5EF4-FFF2-40B4-BE49-F238E27FC236}">
                <a16:creationId xmlns:a16="http://schemas.microsoft.com/office/drawing/2014/main" id="{7B0B43AA-E76A-458E-871A-3BB3F9B637EA}"/>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E3409E90-C7A6-4402-A6DB-5DC2E1D9145E}" type="slidenum">
              <a:rPr lang="en-US" altLang="zh-CN"/>
              <a:pPr>
                <a:defRPr/>
              </a:pPr>
              <a:t>‹#›</a:t>
            </a:fld>
            <a:endParaRPr lang="en-US" altLang="zh-CN"/>
          </a:p>
        </p:txBody>
      </p:sp>
    </p:spTree>
    <p:extLst>
      <p:ext uri="{BB962C8B-B14F-4D97-AF65-F5344CB8AC3E}">
        <p14:creationId xmlns:p14="http://schemas.microsoft.com/office/powerpoint/2010/main" val="1613286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BC9378D-3D18-44CB-A7C2-69EEF760EBA6}"/>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8" name="Rectangle 5">
            <a:extLst>
              <a:ext uri="{FF2B5EF4-FFF2-40B4-BE49-F238E27FC236}">
                <a16:creationId xmlns:a16="http://schemas.microsoft.com/office/drawing/2014/main" id="{F0DE3FE8-8225-4762-A6D5-51CFE4F0C193}"/>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9" name="Rectangle 6">
            <a:extLst>
              <a:ext uri="{FF2B5EF4-FFF2-40B4-BE49-F238E27FC236}">
                <a16:creationId xmlns:a16="http://schemas.microsoft.com/office/drawing/2014/main" id="{43E3F3A9-6BC0-4A13-AA85-4EDC875B1E0D}"/>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B9B34545-195B-4E44-AF5E-9F5495835FE8}" type="slidenum">
              <a:rPr lang="en-US" altLang="zh-CN"/>
              <a:pPr>
                <a:defRPr/>
              </a:pPr>
              <a:t>‹#›</a:t>
            </a:fld>
            <a:endParaRPr lang="en-US" altLang="zh-CN"/>
          </a:p>
        </p:txBody>
      </p:sp>
    </p:spTree>
    <p:extLst>
      <p:ext uri="{BB962C8B-B14F-4D97-AF65-F5344CB8AC3E}">
        <p14:creationId xmlns:p14="http://schemas.microsoft.com/office/powerpoint/2010/main" val="1351455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8808732E-58CB-4BE5-94E5-EEF5EA3FBD19}"/>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4" name="Rectangle 5">
            <a:extLst>
              <a:ext uri="{FF2B5EF4-FFF2-40B4-BE49-F238E27FC236}">
                <a16:creationId xmlns:a16="http://schemas.microsoft.com/office/drawing/2014/main" id="{F2E45BA0-1454-47FD-9FA2-133B01F66DFA}"/>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5" name="Rectangle 6">
            <a:extLst>
              <a:ext uri="{FF2B5EF4-FFF2-40B4-BE49-F238E27FC236}">
                <a16:creationId xmlns:a16="http://schemas.microsoft.com/office/drawing/2014/main" id="{D7887822-4B9F-4A1D-8BD2-E0D5E0D7228F}"/>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F272B5AC-385F-47CC-BCEA-ADD78778CE6D}" type="slidenum">
              <a:rPr lang="en-US" altLang="zh-CN"/>
              <a:pPr>
                <a:defRPr/>
              </a:pPr>
              <a:t>‹#›</a:t>
            </a:fld>
            <a:endParaRPr lang="en-US" altLang="zh-CN"/>
          </a:p>
        </p:txBody>
      </p:sp>
    </p:spTree>
    <p:extLst>
      <p:ext uri="{BB962C8B-B14F-4D97-AF65-F5344CB8AC3E}">
        <p14:creationId xmlns:p14="http://schemas.microsoft.com/office/powerpoint/2010/main" val="230561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CAD7A58-EC52-4E73-BB6D-B2E40B3D0AD6}"/>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3" name="Rectangle 5">
            <a:extLst>
              <a:ext uri="{FF2B5EF4-FFF2-40B4-BE49-F238E27FC236}">
                <a16:creationId xmlns:a16="http://schemas.microsoft.com/office/drawing/2014/main" id="{F1A89DFB-1D0E-4A84-BFF6-9354A1560B0F}"/>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4" name="Rectangle 6">
            <a:extLst>
              <a:ext uri="{FF2B5EF4-FFF2-40B4-BE49-F238E27FC236}">
                <a16:creationId xmlns:a16="http://schemas.microsoft.com/office/drawing/2014/main" id="{EF7FC77C-C22A-4353-A75A-43397696A370}"/>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D21323F5-0691-4214-8099-8F02E8D5AB01}" type="slidenum">
              <a:rPr lang="en-US" altLang="zh-CN"/>
              <a:pPr>
                <a:defRPr/>
              </a:pPr>
              <a:t>‹#›</a:t>
            </a:fld>
            <a:endParaRPr lang="en-US" altLang="zh-CN"/>
          </a:p>
        </p:txBody>
      </p:sp>
    </p:spTree>
    <p:extLst>
      <p:ext uri="{BB962C8B-B14F-4D97-AF65-F5344CB8AC3E}">
        <p14:creationId xmlns:p14="http://schemas.microsoft.com/office/powerpoint/2010/main" val="1870796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61A97FD-03EA-4FE3-8396-B331D055DD33}"/>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6" name="Rectangle 5">
            <a:extLst>
              <a:ext uri="{FF2B5EF4-FFF2-40B4-BE49-F238E27FC236}">
                <a16:creationId xmlns:a16="http://schemas.microsoft.com/office/drawing/2014/main" id="{19E0C7AC-B587-4C67-BA50-CBC61BC76EDE}"/>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7" name="Rectangle 6">
            <a:extLst>
              <a:ext uri="{FF2B5EF4-FFF2-40B4-BE49-F238E27FC236}">
                <a16:creationId xmlns:a16="http://schemas.microsoft.com/office/drawing/2014/main" id="{06070491-D9D9-4D20-ACCF-10AD993A3A9E}"/>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3F4364F5-4A3B-4140-ACC4-0BA24727BA27}" type="slidenum">
              <a:rPr lang="en-US" altLang="zh-CN"/>
              <a:pPr>
                <a:defRPr/>
              </a:pPr>
              <a:t>‹#›</a:t>
            </a:fld>
            <a:endParaRPr lang="en-US" altLang="zh-CN"/>
          </a:p>
        </p:txBody>
      </p:sp>
    </p:spTree>
    <p:extLst>
      <p:ext uri="{BB962C8B-B14F-4D97-AF65-F5344CB8AC3E}">
        <p14:creationId xmlns:p14="http://schemas.microsoft.com/office/powerpoint/2010/main" val="4104270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A8D282B-6F1A-4128-8261-A547F233178A}"/>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6" name="Rectangle 5">
            <a:extLst>
              <a:ext uri="{FF2B5EF4-FFF2-40B4-BE49-F238E27FC236}">
                <a16:creationId xmlns:a16="http://schemas.microsoft.com/office/drawing/2014/main" id="{05AA3A79-4951-4924-867B-B562E111B085}"/>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7" name="Rectangle 6">
            <a:extLst>
              <a:ext uri="{FF2B5EF4-FFF2-40B4-BE49-F238E27FC236}">
                <a16:creationId xmlns:a16="http://schemas.microsoft.com/office/drawing/2014/main" id="{2205D16D-CAFD-4536-9CD6-20A85AB53BF5}"/>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E075FB35-3758-462D-8FAC-D08F3118239F}" type="slidenum">
              <a:rPr lang="en-US" altLang="zh-CN"/>
              <a:pPr>
                <a:defRPr/>
              </a:pPr>
              <a:t>‹#›</a:t>
            </a:fld>
            <a:endParaRPr lang="en-US" altLang="zh-CN"/>
          </a:p>
        </p:txBody>
      </p:sp>
    </p:spTree>
    <p:extLst>
      <p:ext uri="{BB962C8B-B14F-4D97-AF65-F5344CB8AC3E}">
        <p14:creationId xmlns:p14="http://schemas.microsoft.com/office/powerpoint/2010/main" val="64248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84C619A-4200-4145-9D72-593F75142879}"/>
              </a:ext>
            </a:extLst>
          </p:cNvPr>
          <p:cNvSpPr>
            <a:spLocks noGrp="1"/>
          </p:cNvSpPr>
          <p:nvPr>
            <p:ph type="dt" sz="half" idx="10"/>
          </p:nvPr>
        </p:nvSpPr>
        <p:spPr/>
        <p:txBody>
          <a:bodyPr/>
          <a:lstStyle>
            <a:lvl1pPr>
              <a:defRPr/>
            </a:lvl1pPr>
          </a:lstStyle>
          <a:p>
            <a:pPr>
              <a:defRPr/>
            </a:pPr>
            <a:fld id="{BFE39096-27D6-42C3-99D1-1F3E4D0C598D}" type="datetimeFigureOut">
              <a:rPr lang="zh-CN" altLang="en-US"/>
              <a:pPr>
                <a:defRPr/>
              </a:pPr>
              <a:t>2019/7/21</a:t>
            </a:fld>
            <a:endParaRPr lang="zh-CN" altLang="en-US"/>
          </a:p>
        </p:txBody>
      </p:sp>
      <p:sp>
        <p:nvSpPr>
          <p:cNvPr id="5" name="页脚占位符 4">
            <a:extLst>
              <a:ext uri="{FF2B5EF4-FFF2-40B4-BE49-F238E27FC236}">
                <a16:creationId xmlns:a16="http://schemas.microsoft.com/office/drawing/2014/main" id="{EBED0BCF-DAFF-42ED-AD1C-05E5CF0A903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C2F237F-7D51-40BE-AE63-E51434FEDAE5}"/>
              </a:ext>
            </a:extLst>
          </p:cNvPr>
          <p:cNvSpPr>
            <a:spLocks noGrp="1"/>
          </p:cNvSpPr>
          <p:nvPr>
            <p:ph type="sldNum" sz="quarter" idx="12"/>
          </p:nvPr>
        </p:nvSpPr>
        <p:spPr/>
        <p:txBody>
          <a:bodyPr/>
          <a:lstStyle>
            <a:lvl1pPr>
              <a:defRPr/>
            </a:lvl1pPr>
          </a:lstStyle>
          <a:p>
            <a:pPr>
              <a:defRPr/>
            </a:pPr>
            <a:fld id="{663AE0A2-A7F9-4399-A8CB-3A15DFA6FDB5}" type="slidenum">
              <a:rPr lang="zh-CN" altLang="en-US"/>
              <a:pPr>
                <a:defRPr/>
              </a:pPr>
              <a:t>‹#›</a:t>
            </a:fld>
            <a:endParaRPr lang="zh-CN" altLang="en-US"/>
          </a:p>
        </p:txBody>
      </p:sp>
    </p:spTree>
    <p:extLst>
      <p:ext uri="{BB962C8B-B14F-4D97-AF65-F5344CB8AC3E}">
        <p14:creationId xmlns:p14="http://schemas.microsoft.com/office/powerpoint/2010/main" val="2906739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D10E04D-CE89-4CB7-A39D-3BDEB3F470B0}"/>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5" name="Rectangle 5">
            <a:extLst>
              <a:ext uri="{FF2B5EF4-FFF2-40B4-BE49-F238E27FC236}">
                <a16:creationId xmlns:a16="http://schemas.microsoft.com/office/drawing/2014/main" id="{2655D05C-6962-4FD0-9B20-63D1925EF1F4}"/>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6" name="Rectangle 6">
            <a:extLst>
              <a:ext uri="{FF2B5EF4-FFF2-40B4-BE49-F238E27FC236}">
                <a16:creationId xmlns:a16="http://schemas.microsoft.com/office/drawing/2014/main" id="{B12574FC-E22D-4D21-AB99-56459234C113}"/>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42AFD3C9-7DCD-4B0B-BC4A-34CD1874CC76}" type="slidenum">
              <a:rPr lang="en-US" altLang="zh-CN"/>
              <a:pPr>
                <a:defRPr/>
              </a:pPr>
              <a:t>‹#›</a:t>
            </a:fld>
            <a:endParaRPr lang="en-US" altLang="zh-CN"/>
          </a:p>
        </p:txBody>
      </p:sp>
    </p:spTree>
    <p:extLst>
      <p:ext uri="{BB962C8B-B14F-4D97-AF65-F5344CB8AC3E}">
        <p14:creationId xmlns:p14="http://schemas.microsoft.com/office/powerpoint/2010/main" val="416106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1361C0C-3679-4D83-9FD5-01A469CF9439}"/>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5" name="Rectangle 5">
            <a:extLst>
              <a:ext uri="{FF2B5EF4-FFF2-40B4-BE49-F238E27FC236}">
                <a16:creationId xmlns:a16="http://schemas.microsoft.com/office/drawing/2014/main" id="{8F492010-16C0-4A8F-9A3C-5886A5A8D6D5}"/>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6" name="Rectangle 6">
            <a:extLst>
              <a:ext uri="{FF2B5EF4-FFF2-40B4-BE49-F238E27FC236}">
                <a16:creationId xmlns:a16="http://schemas.microsoft.com/office/drawing/2014/main" id="{9DA8F875-35BC-49A2-92DA-F5645AFE0D7B}"/>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EDC25846-6A3D-4F52-BFCB-941D810DF50E}" type="slidenum">
              <a:rPr lang="en-US" altLang="zh-CN"/>
              <a:pPr>
                <a:defRPr/>
              </a:pPr>
              <a:t>‹#›</a:t>
            </a:fld>
            <a:endParaRPr lang="en-US" altLang="zh-CN"/>
          </a:p>
        </p:txBody>
      </p:sp>
    </p:spTree>
    <p:extLst>
      <p:ext uri="{BB962C8B-B14F-4D97-AF65-F5344CB8AC3E}">
        <p14:creationId xmlns:p14="http://schemas.microsoft.com/office/powerpoint/2010/main" val="2148092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表格占位符 2"/>
          <p:cNvSpPr>
            <a:spLocks noGrp="1"/>
          </p:cNvSpPr>
          <p:nvPr>
            <p:ph type="tbl" idx="1"/>
          </p:nvPr>
        </p:nvSpPr>
        <p:spPr>
          <a:xfrm>
            <a:off x="914400" y="1981200"/>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CC8F4F39-A804-448D-AAD2-F604EA5E42F7}"/>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5" name="Rectangle 5">
            <a:extLst>
              <a:ext uri="{FF2B5EF4-FFF2-40B4-BE49-F238E27FC236}">
                <a16:creationId xmlns:a16="http://schemas.microsoft.com/office/drawing/2014/main" id="{5FE80EE2-EE14-467A-8107-983FB99FB7C0}"/>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6" name="Rectangle 6">
            <a:extLst>
              <a:ext uri="{FF2B5EF4-FFF2-40B4-BE49-F238E27FC236}">
                <a16:creationId xmlns:a16="http://schemas.microsoft.com/office/drawing/2014/main" id="{DAF7E99A-224B-4D00-B934-6C94B8E47B85}"/>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7C6E3201-A1C4-4D9C-8477-A3A95452E00F}" type="slidenum">
              <a:rPr lang="en-US" altLang="zh-CN"/>
              <a:pPr>
                <a:defRPr/>
              </a:pPr>
              <a:t>‹#›</a:t>
            </a:fld>
            <a:endParaRPr lang="en-US" altLang="zh-CN"/>
          </a:p>
        </p:txBody>
      </p:sp>
    </p:spTree>
    <p:extLst>
      <p:ext uri="{BB962C8B-B14F-4D97-AF65-F5344CB8AC3E}">
        <p14:creationId xmlns:p14="http://schemas.microsoft.com/office/powerpoint/2010/main" val="2245304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B7C0ABC-1D6B-4408-B7B8-046A517C11EC}"/>
              </a:ext>
            </a:extLst>
          </p:cNvPr>
          <p:cNvSpPr>
            <a:spLocks noGrp="1" noChangeArrowheads="1"/>
          </p:cNvSpPr>
          <p:nvPr>
            <p:ph type="dt" sz="half" idx="10"/>
          </p:nvPr>
        </p:nvSpPr>
        <p:spPr/>
        <p:txBody>
          <a:bodyPr/>
          <a:lstStyle>
            <a:lvl1pPr fontAlgn="auto">
              <a:spcBef>
                <a:spcPts val="0"/>
              </a:spcBef>
              <a:spcAft>
                <a:spcPts val="0"/>
              </a:spcAft>
              <a:defRPr kumimoji="0"/>
            </a:lvl1pPr>
          </a:lstStyle>
          <a:p>
            <a:pPr>
              <a:defRPr/>
            </a:pPr>
            <a:endParaRPr lang="en-US" altLang="zh-CN"/>
          </a:p>
        </p:txBody>
      </p:sp>
      <p:sp>
        <p:nvSpPr>
          <p:cNvPr id="6" name="Rectangle 5">
            <a:extLst>
              <a:ext uri="{FF2B5EF4-FFF2-40B4-BE49-F238E27FC236}">
                <a16:creationId xmlns:a16="http://schemas.microsoft.com/office/drawing/2014/main" id="{1B7C7089-C94E-47FE-8349-1BCD413DF313}"/>
              </a:ext>
            </a:extLst>
          </p:cNvPr>
          <p:cNvSpPr>
            <a:spLocks noGrp="1" noChangeArrowheads="1"/>
          </p:cNvSpPr>
          <p:nvPr>
            <p:ph type="ftr" sz="quarter" idx="11"/>
          </p:nvPr>
        </p:nvSpPr>
        <p:spPr/>
        <p:txBody>
          <a:bodyPr/>
          <a:lstStyle>
            <a:lvl1pPr fontAlgn="auto">
              <a:spcBef>
                <a:spcPts val="0"/>
              </a:spcBef>
              <a:spcAft>
                <a:spcPts val="0"/>
              </a:spcAft>
              <a:defRPr kumimoji="0"/>
            </a:lvl1pPr>
          </a:lstStyle>
          <a:p>
            <a:pPr>
              <a:defRPr/>
            </a:pPr>
            <a:endParaRPr lang="en-US" altLang="zh-CN"/>
          </a:p>
        </p:txBody>
      </p:sp>
      <p:sp>
        <p:nvSpPr>
          <p:cNvPr id="7" name="Rectangle 6">
            <a:extLst>
              <a:ext uri="{FF2B5EF4-FFF2-40B4-BE49-F238E27FC236}">
                <a16:creationId xmlns:a16="http://schemas.microsoft.com/office/drawing/2014/main" id="{0B04E53E-E07D-4EBE-A0C0-947D7C36DD7F}"/>
              </a:ext>
            </a:extLst>
          </p:cNvPr>
          <p:cNvSpPr>
            <a:spLocks noGrp="1" noChangeArrowheads="1"/>
          </p:cNvSpPr>
          <p:nvPr>
            <p:ph type="sldNum" sz="quarter" idx="12"/>
          </p:nvPr>
        </p:nvSpPr>
        <p:spPr/>
        <p:txBody>
          <a:bodyPr/>
          <a:lstStyle>
            <a:lvl1pPr fontAlgn="auto">
              <a:spcBef>
                <a:spcPts val="0"/>
              </a:spcBef>
              <a:spcAft>
                <a:spcPts val="0"/>
              </a:spcAft>
              <a:defRPr kumimoji="0"/>
            </a:lvl1pPr>
          </a:lstStyle>
          <a:p>
            <a:pPr>
              <a:defRPr/>
            </a:pPr>
            <a:fld id="{8B4D07DF-5DF6-4123-A520-4793ED9A74B5}" type="slidenum">
              <a:rPr lang="en-US" altLang="zh-CN"/>
              <a:pPr>
                <a:defRPr/>
              </a:pPr>
              <a:t>‹#›</a:t>
            </a:fld>
            <a:endParaRPr lang="en-US" altLang="zh-CN"/>
          </a:p>
        </p:txBody>
      </p:sp>
    </p:spTree>
    <p:extLst>
      <p:ext uri="{BB962C8B-B14F-4D97-AF65-F5344CB8AC3E}">
        <p14:creationId xmlns:p14="http://schemas.microsoft.com/office/powerpoint/2010/main" val="34542114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26005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4319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815413" y="1844825"/>
            <a:ext cx="10766987"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69308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576747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62733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8921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6" name="文本占位符 2"/>
          <p:cNvSpPr>
            <a:spLocks noGrp="1"/>
          </p:cNvSpPr>
          <p:nvPr>
            <p:ph idx="1"/>
          </p:nvPr>
        </p:nvSpPr>
        <p:spPr>
          <a:xfrm>
            <a:off x="815413" y="1844825"/>
            <a:ext cx="10766987" cy="4281339"/>
          </a:xfrm>
          <a:prstGeom prst="rect">
            <a:avLst/>
          </a:prstGeom>
        </p:spPr>
        <p:txBody>
          <a:bodyPr rtlCol="0">
            <a:normAutofit/>
          </a:bodyPr>
          <a:lstStyle/>
          <a:p>
            <a:pPr lvl="0"/>
            <a:r>
              <a:rPr lang="zh-CN" altLang="en-US" dirty="0"/>
              <a:t>单击此处编辑母版文本样式</a:t>
            </a:r>
          </a:p>
          <a:p>
            <a:pPr lvl="0"/>
            <a:r>
              <a:rPr lang="zh-CN" altLang="en-US" dirty="0"/>
              <a:t>第二级</a:t>
            </a:r>
          </a:p>
        </p:txBody>
      </p:sp>
      <p:sp>
        <p:nvSpPr>
          <p:cNvPr id="4" name="日期占位符 2">
            <a:extLst>
              <a:ext uri="{FF2B5EF4-FFF2-40B4-BE49-F238E27FC236}">
                <a16:creationId xmlns:a16="http://schemas.microsoft.com/office/drawing/2014/main" id="{643EFFD4-A068-4A00-AE48-CCCA7B7647B5}"/>
              </a:ext>
            </a:extLst>
          </p:cNvPr>
          <p:cNvSpPr>
            <a:spLocks noGrp="1"/>
          </p:cNvSpPr>
          <p:nvPr>
            <p:ph type="dt" sz="half" idx="10"/>
          </p:nvPr>
        </p:nvSpPr>
        <p:spPr/>
        <p:txBody>
          <a:bodyPr/>
          <a:lstStyle>
            <a:lvl1pPr>
              <a:defRPr/>
            </a:lvl1pPr>
          </a:lstStyle>
          <a:p>
            <a:pPr>
              <a:defRPr/>
            </a:pPr>
            <a:fld id="{5FACCB96-89A9-41CD-9D3D-02EFD66E19BE}" type="datetimeFigureOut">
              <a:rPr lang="zh-CN" altLang="en-US"/>
              <a:pPr>
                <a:defRPr/>
              </a:pPr>
              <a:t>2019/7/21</a:t>
            </a:fld>
            <a:endParaRPr lang="zh-CN" altLang="en-US"/>
          </a:p>
        </p:txBody>
      </p:sp>
      <p:sp>
        <p:nvSpPr>
          <p:cNvPr id="5" name="页脚占位符 3">
            <a:extLst>
              <a:ext uri="{FF2B5EF4-FFF2-40B4-BE49-F238E27FC236}">
                <a16:creationId xmlns:a16="http://schemas.microsoft.com/office/drawing/2014/main" id="{233526AB-9980-44CF-A7B3-38148D13360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23C01DB-DB4E-471D-849D-E5D3887052C8}"/>
              </a:ext>
            </a:extLst>
          </p:cNvPr>
          <p:cNvSpPr>
            <a:spLocks noGrp="1"/>
          </p:cNvSpPr>
          <p:nvPr>
            <p:ph type="sldNum" sz="quarter" idx="12"/>
          </p:nvPr>
        </p:nvSpPr>
        <p:spPr/>
        <p:txBody>
          <a:bodyPr/>
          <a:lstStyle>
            <a:lvl1pPr>
              <a:defRPr/>
            </a:lvl1pPr>
          </a:lstStyle>
          <a:p>
            <a:pPr>
              <a:defRPr/>
            </a:pPr>
            <a:fld id="{7A5400A3-D8A1-4FBF-A56F-B1216E4D44EA}" type="slidenum">
              <a:rPr lang="zh-CN" altLang="en-US"/>
              <a:pPr>
                <a:defRPr/>
              </a:pPr>
              <a:t>‹#›</a:t>
            </a:fld>
            <a:endParaRPr lang="zh-CN" altLang="en-US"/>
          </a:p>
        </p:txBody>
      </p:sp>
    </p:spTree>
    <p:extLst>
      <p:ext uri="{BB962C8B-B14F-4D97-AF65-F5344CB8AC3E}">
        <p14:creationId xmlns:p14="http://schemas.microsoft.com/office/powerpoint/2010/main" val="845708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7" name="文本占位符 2"/>
          <p:cNvSpPr>
            <a:spLocks noGrp="1"/>
          </p:cNvSpPr>
          <p:nvPr>
            <p:ph idx="1"/>
          </p:nvPr>
        </p:nvSpPr>
        <p:spPr>
          <a:xfrm>
            <a:off x="801621" y="1772817"/>
            <a:ext cx="1124704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3976628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p:nvPr>
        </p:nvSpPr>
        <p:spPr>
          <a:xfrm>
            <a:off x="690034" y="765175"/>
            <a:ext cx="10782300"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19670" y="2276476"/>
            <a:ext cx="6147263"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083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07559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6350"/>
            <a:ext cx="1218353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10080443" y="366714"/>
            <a:ext cx="226395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itchFamily="18" charset="0"/>
                <a:ea typeface="仿宋_GB2312" pitchFamily="1" charset="-122"/>
                <a:sym typeface="仿宋_GB2312" pitchFamily="1" charset="-122"/>
              </a:defRPr>
            </a:lvl3pPr>
            <a:lvl4pPr marL="16002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4pPr>
            <a:lvl5pPr marL="2057400" indent="-228600" latinLnBrk="1">
              <a:spcBef>
                <a:spcPct val="20000"/>
              </a:spcBef>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itchFamily="34" charset="0"/>
              <a:buChar char="»"/>
              <a:defRPr sz="2000">
                <a:solidFill>
                  <a:schemeClr val="tx1"/>
                </a:solidFill>
                <a:latin typeface="Times New Roman"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itchFamily="66" charset="0"/>
                <a:ea typeface="宋体" pitchFamily="2" charset="-122"/>
                <a:sym typeface="Monotype Corsiva" pitchFamily="66" charset="0"/>
              </a:rPr>
              <a:t>MLA@SHU</a:t>
            </a:r>
            <a:endParaRPr lang="zh-CN" altLang="zh-CN" sz="1800" dirty="0">
              <a:latin typeface="Arial" pitchFamily="34" charset="0"/>
              <a:ea typeface="宋体" pitchFamily="2" charset="-122"/>
            </a:endParaRPr>
          </a:p>
        </p:txBody>
      </p:sp>
      <p:sp>
        <p:nvSpPr>
          <p:cNvPr id="9" name="标题 1"/>
          <p:cNvSpPr>
            <a:spLocks noGrp="1" noChangeArrowheads="1"/>
          </p:cNvSpPr>
          <p:nvPr>
            <p:ph type="ctrTitle" idx="4294967295"/>
          </p:nvPr>
        </p:nvSpPr>
        <p:spPr>
          <a:xfrm>
            <a:off x="867833" y="931864"/>
            <a:ext cx="10653184"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itchFamily="18" charset="0"/>
              </a:defRPr>
            </a:lvl1pPr>
          </a:lstStyle>
          <a:p>
            <a:pPr eaLnBrk="1" hangingPunct="1"/>
            <a:r>
              <a:rPr lang="zh-CN" altLang="en-US" dirty="0"/>
              <a:t>标题</a:t>
            </a:r>
            <a:endParaRPr lang="zh-CN" altLang="zh-CN" dirty="0"/>
          </a:p>
        </p:txBody>
      </p:sp>
      <p:sp>
        <p:nvSpPr>
          <p:cNvPr id="10" name="矩形 9"/>
          <p:cNvSpPr/>
          <p:nvPr userDrawn="1"/>
        </p:nvSpPr>
        <p:spPr>
          <a:xfrm>
            <a:off x="8714317" y="5181600"/>
            <a:ext cx="3477683"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518" y="15875"/>
            <a:ext cx="814916"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5329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85957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58979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2"/>
          <p:cNvSpPr>
            <a:spLocks noGrp="1"/>
          </p:cNvSpPr>
          <p:nvPr>
            <p:ph idx="1"/>
          </p:nvPr>
        </p:nvSpPr>
        <p:spPr>
          <a:xfrm>
            <a:off x="815413" y="1844825"/>
            <a:ext cx="10766987" cy="4281339"/>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21938275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823487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81313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3159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1C194C5-AABF-447E-819A-1D9DF440782D}"/>
              </a:ext>
            </a:extLst>
          </p:cNvPr>
          <p:cNvSpPr>
            <a:spLocks noGrp="1"/>
          </p:cNvSpPr>
          <p:nvPr>
            <p:ph type="dt" sz="half" idx="10"/>
          </p:nvPr>
        </p:nvSpPr>
        <p:spPr/>
        <p:txBody>
          <a:bodyPr/>
          <a:lstStyle>
            <a:lvl1pPr>
              <a:defRPr/>
            </a:lvl1pPr>
          </a:lstStyle>
          <a:p>
            <a:pPr>
              <a:defRPr/>
            </a:pPr>
            <a:fld id="{05C32CE4-AB18-400A-9E57-1931FFE83B3D}" type="datetimeFigureOut">
              <a:rPr lang="zh-CN" altLang="en-US"/>
              <a:pPr>
                <a:defRPr/>
              </a:pPr>
              <a:t>2019/7/21</a:t>
            </a:fld>
            <a:endParaRPr lang="zh-CN" altLang="en-US"/>
          </a:p>
        </p:txBody>
      </p:sp>
      <p:sp>
        <p:nvSpPr>
          <p:cNvPr id="5" name="页脚占位符 4">
            <a:extLst>
              <a:ext uri="{FF2B5EF4-FFF2-40B4-BE49-F238E27FC236}">
                <a16:creationId xmlns:a16="http://schemas.microsoft.com/office/drawing/2014/main" id="{813ADF71-B3A6-4C18-9B96-3D1EA96CD11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491D50-1FD6-4569-A821-78F49370B834}"/>
              </a:ext>
            </a:extLst>
          </p:cNvPr>
          <p:cNvSpPr>
            <a:spLocks noGrp="1"/>
          </p:cNvSpPr>
          <p:nvPr>
            <p:ph type="sldNum" sz="quarter" idx="12"/>
          </p:nvPr>
        </p:nvSpPr>
        <p:spPr/>
        <p:txBody>
          <a:bodyPr/>
          <a:lstStyle>
            <a:lvl1pPr>
              <a:defRPr/>
            </a:lvl1pPr>
          </a:lstStyle>
          <a:p>
            <a:pPr>
              <a:defRPr/>
            </a:pPr>
            <a:fld id="{3A6438AF-149C-4F4D-A1CA-88E59070D315}" type="slidenum">
              <a:rPr lang="zh-CN" altLang="en-US"/>
              <a:pPr>
                <a:defRPr/>
              </a:pPr>
              <a:t>‹#›</a:t>
            </a:fld>
            <a:endParaRPr lang="zh-CN" altLang="en-US"/>
          </a:p>
        </p:txBody>
      </p:sp>
    </p:spTree>
    <p:extLst>
      <p:ext uri="{BB962C8B-B14F-4D97-AF65-F5344CB8AC3E}">
        <p14:creationId xmlns:p14="http://schemas.microsoft.com/office/powerpoint/2010/main" val="31477901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7" name="文本占位符 2"/>
          <p:cNvSpPr>
            <a:spLocks noGrp="1"/>
          </p:cNvSpPr>
          <p:nvPr>
            <p:ph idx="1"/>
          </p:nvPr>
        </p:nvSpPr>
        <p:spPr>
          <a:xfrm>
            <a:off x="801621" y="1772817"/>
            <a:ext cx="1124704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3"/>
              </a:buBlip>
            </a:pPr>
            <a:r>
              <a:rPr lang="zh-CN" altLang="en-US" dirty="0"/>
              <a:t>第二级</a:t>
            </a:r>
          </a:p>
        </p:txBody>
      </p:sp>
    </p:spTree>
    <p:extLst>
      <p:ext uri="{BB962C8B-B14F-4D97-AF65-F5344CB8AC3E}">
        <p14:creationId xmlns:p14="http://schemas.microsoft.com/office/powerpoint/2010/main" val="17689037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a:spLocks noGrp="1" noChangeArrowheads="1"/>
          </p:cNvSpPr>
          <p:nvPr>
            <p:ph type="title" idx="4294967295" hasCustomPrompt="1"/>
          </p:nvPr>
        </p:nvSpPr>
        <p:spPr>
          <a:xfrm>
            <a:off x="690034" y="765175"/>
            <a:ext cx="10782300" cy="890588"/>
          </a:xfrm>
        </p:spPr>
        <p:txBody>
          <a:bodyPr>
            <a:normAutofit/>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anose="02020603050405020304" pitchFamily="18" charset="0"/>
              </a:defRPr>
            </a:lvl1pPr>
          </a:lstStyle>
          <a:p>
            <a:pPr eaLnBrk="1" hangingPunct="1"/>
            <a:r>
              <a:rPr lang="en-US" altLang="zh-CN" dirty="0"/>
              <a:t>Thank you!</a:t>
            </a:r>
            <a:endParaRPr lang="zh-CN" altLang="en-US" dirty="0"/>
          </a:p>
        </p:txBody>
      </p:sp>
      <p:pic>
        <p:nvPicPr>
          <p:cNvPr id="8" name="Picture 3" descr="BD04972_"/>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19670" y="2276476"/>
            <a:ext cx="6147263" cy="3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138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526959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13" descr="mub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6350"/>
            <a:ext cx="1218353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0"/>
          <p:cNvSpPr>
            <a:spLocks noChangeArrowheads="1"/>
          </p:cNvSpPr>
          <p:nvPr userDrawn="1"/>
        </p:nvSpPr>
        <p:spPr bwMode="auto">
          <a:xfrm>
            <a:off x="10080443" y="366714"/>
            <a:ext cx="226395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sz="2800">
                <a:solidFill>
                  <a:schemeClr val="tx1"/>
                </a:solidFill>
                <a:latin typeface="Times New Roman" panose="02020603050405020304" pitchFamily="18" charset="0"/>
                <a:ea typeface="仿宋_GB2312" pitchFamily="1" charset="-122"/>
                <a:sym typeface="仿宋_GB2312" pitchFamily="1" charset="-122"/>
              </a:defRPr>
            </a:lvl1pPr>
            <a:lvl2pPr marL="742950" indent="-285750" latinLnBrk="1">
              <a:spcBef>
                <a:spcPct val="20000"/>
              </a:spcBef>
              <a:defRPr sz="2400">
                <a:solidFill>
                  <a:schemeClr val="tx1"/>
                </a:solidFill>
                <a:latin typeface="Times New Roman" panose="02020603050405020304" pitchFamily="18" charset="0"/>
                <a:ea typeface="仿宋_GB2312" pitchFamily="1" charset="-122"/>
                <a:sym typeface="仿宋_GB2312" pitchFamily="1" charset="-122"/>
              </a:defRPr>
            </a:lvl2pPr>
            <a:lvl3pPr marL="1143000" indent="-228600" latinLnBrk="1">
              <a:spcBef>
                <a:spcPct val="20000"/>
              </a:spcBef>
              <a:defRPr sz="2000">
                <a:solidFill>
                  <a:schemeClr val="tx1"/>
                </a:solidFill>
                <a:latin typeface="Times New Roman" panose="02020603050405020304" pitchFamily="18" charset="0"/>
                <a:ea typeface="仿宋_GB2312" pitchFamily="1" charset="-122"/>
                <a:sym typeface="仿宋_GB2312" pitchFamily="1" charset="-122"/>
              </a:defRPr>
            </a:lvl3pPr>
            <a:lvl4pPr marL="1600200" indent="-228600" latinLnBrk="1">
              <a:spcBef>
                <a:spcPct val="20000"/>
              </a:spcBef>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4pPr>
            <a:lvl5pPr marL="2057400" indent="-228600" latinLnBrk="1">
              <a:spcBef>
                <a:spcPct val="20000"/>
              </a:spcBef>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仿宋_GB2312" pitchFamily="1" charset="-122"/>
                <a:sym typeface="仿宋_GB2312" pitchFamily="1" charset="-122"/>
              </a:defRPr>
            </a:lvl9pPr>
          </a:lstStyle>
          <a:p>
            <a:pPr eaLnBrk="1" latinLnBrk="0" hangingPunct="1">
              <a:spcBef>
                <a:spcPct val="0"/>
              </a:spcBef>
            </a:pPr>
            <a:r>
              <a:rPr lang="zh-CN" altLang="zh-CN" sz="1800" b="1" i="1" dirty="0">
                <a:solidFill>
                  <a:srgbClr val="CC0000"/>
                </a:solidFill>
                <a:latin typeface="Monotype Corsiva" panose="03010101010201010101" pitchFamily="66" charset="0"/>
                <a:ea typeface="宋体" panose="02010600030101010101" pitchFamily="2" charset="-122"/>
                <a:sym typeface="Monotype Corsiva" panose="03010101010201010101" pitchFamily="66" charset="0"/>
              </a:rPr>
              <a:t>MLA@SHU</a:t>
            </a:r>
            <a:endParaRPr lang="zh-CN" altLang="zh-CN" sz="1800" dirty="0">
              <a:latin typeface="Arial" panose="020B0604020202020204" pitchFamily="34" charset="0"/>
              <a:ea typeface="宋体" panose="02010600030101010101" pitchFamily="2" charset="-122"/>
            </a:endParaRPr>
          </a:p>
        </p:txBody>
      </p:sp>
      <p:sp>
        <p:nvSpPr>
          <p:cNvPr id="9" name="标题 1"/>
          <p:cNvSpPr>
            <a:spLocks noGrp="1" noChangeArrowheads="1"/>
          </p:cNvSpPr>
          <p:nvPr>
            <p:ph type="ctrTitle" idx="4294967295" hasCustomPrompt="1"/>
          </p:nvPr>
        </p:nvSpPr>
        <p:spPr>
          <a:xfrm>
            <a:off x="867833" y="931864"/>
            <a:ext cx="10653184" cy="2001837"/>
          </a:xfrm>
        </p:spPr>
        <p:txBody>
          <a:bodyPr>
            <a:normAutofit/>
          </a:bodyPr>
          <a:lstStyle>
            <a:lvl1pPr algn="ctr" rtl="0" eaLnBrk="1" fontAlgn="base" hangingPunct="1">
              <a:spcBef>
                <a:spcPct val="0"/>
              </a:spcBef>
              <a:spcAft>
                <a:spcPct val="0"/>
              </a:spcAft>
              <a:defRPr lang="zh-CN" altLang="zh-CN" sz="4000" dirty="0" smtClean="0">
                <a:solidFill>
                  <a:schemeClr val="tx2">
                    <a:lumMod val="75000"/>
                  </a:schemeClr>
                </a:solidFill>
                <a:effectLst/>
                <a:latin typeface="方正姚体" panose="02010601030101010101" pitchFamily="2" charset="-122"/>
                <a:ea typeface="方正姚体" panose="02010601030101010101" pitchFamily="2" charset="-122"/>
                <a:cs typeface="+mj-cs"/>
                <a:sym typeface="Times New Roman" panose="02020603050405020304" pitchFamily="18" charset="0"/>
              </a:defRPr>
            </a:lvl1pPr>
          </a:lstStyle>
          <a:p>
            <a:pPr eaLnBrk="1" hangingPunct="1"/>
            <a:r>
              <a:rPr lang="zh-CN" altLang="en-US" dirty="0"/>
              <a:t>标题</a:t>
            </a:r>
            <a:endParaRPr lang="zh-CN" altLang="zh-CN" dirty="0"/>
          </a:p>
        </p:txBody>
      </p:sp>
      <p:sp>
        <p:nvSpPr>
          <p:cNvPr id="10" name="矩形 9"/>
          <p:cNvSpPr/>
          <p:nvPr userDrawn="1"/>
        </p:nvSpPr>
        <p:spPr>
          <a:xfrm>
            <a:off x="8714317" y="5181600"/>
            <a:ext cx="3477683"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tx2">
                    <a:lumMod val="75000"/>
                  </a:schemeClr>
                </a:solidFill>
                <a:latin typeface="华文宋体" panose="02010600040101010101" pitchFamily="2" charset="-122"/>
                <a:ea typeface="华文宋体" panose="02010600040101010101" pitchFamily="2" charset="-122"/>
              </a:rPr>
              <a:t>报告人：</a:t>
            </a:r>
            <a:r>
              <a:rPr lang="en-US" altLang="zh-CN" sz="2400" b="1" dirty="0">
                <a:solidFill>
                  <a:schemeClr val="tx2">
                    <a:lumMod val="75000"/>
                  </a:schemeClr>
                </a:solidFill>
                <a:latin typeface="华文宋体" panose="02010600040101010101" pitchFamily="2" charset="-122"/>
                <a:ea typeface="华文宋体" panose="02010600040101010101" pitchFamily="2" charset="-122"/>
              </a:rPr>
              <a:t>XXX</a:t>
            </a:r>
          </a:p>
        </p:txBody>
      </p:sp>
      <p:pic>
        <p:nvPicPr>
          <p:cNvPr id="11" name="Picture 10" descr="bad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518" y="15875"/>
            <a:ext cx="814916"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503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133AB0D-6251-4D30-9A4C-06DEAF08418E}"/>
              </a:ext>
            </a:extLst>
          </p:cNvPr>
          <p:cNvSpPr>
            <a:spLocks noGrp="1"/>
          </p:cNvSpPr>
          <p:nvPr>
            <p:ph type="dt" sz="half" idx="10"/>
          </p:nvPr>
        </p:nvSpPr>
        <p:spPr/>
        <p:txBody>
          <a:bodyPr/>
          <a:lstStyle>
            <a:lvl1pPr>
              <a:defRPr/>
            </a:lvl1pPr>
          </a:lstStyle>
          <a:p>
            <a:pPr>
              <a:defRPr/>
            </a:pPr>
            <a:fld id="{3BF53D48-2564-4131-A5AE-027F0167B443}" type="datetimeFigureOut">
              <a:rPr lang="zh-CN" altLang="en-US"/>
              <a:pPr>
                <a:defRPr/>
              </a:pPr>
              <a:t>2019/7/21</a:t>
            </a:fld>
            <a:endParaRPr lang="zh-CN" altLang="en-US"/>
          </a:p>
        </p:txBody>
      </p:sp>
      <p:sp>
        <p:nvSpPr>
          <p:cNvPr id="6" name="页脚占位符 5">
            <a:extLst>
              <a:ext uri="{FF2B5EF4-FFF2-40B4-BE49-F238E27FC236}">
                <a16:creationId xmlns:a16="http://schemas.microsoft.com/office/drawing/2014/main" id="{0AABDC81-7F2B-4C98-9944-C3ADE32AA85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ADCA6AD2-8DDD-4390-8A32-254BFA09528E}"/>
              </a:ext>
            </a:extLst>
          </p:cNvPr>
          <p:cNvSpPr>
            <a:spLocks noGrp="1"/>
          </p:cNvSpPr>
          <p:nvPr>
            <p:ph type="sldNum" sz="quarter" idx="12"/>
          </p:nvPr>
        </p:nvSpPr>
        <p:spPr/>
        <p:txBody>
          <a:bodyPr/>
          <a:lstStyle>
            <a:lvl1pPr>
              <a:defRPr/>
            </a:lvl1pPr>
          </a:lstStyle>
          <a:p>
            <a:pPr>
              <a:defRPr/>
            </a:pPr>
            <a:fld id="{270945AF-FD25-486F-B92D-03E8C643F8A3}" type="slidenum">
              <a:rPr lang="zh-CN" altLang="en-US"/>
              <a:pPr>
                <a:defRPr/>
              </a:pPr>
              <a:t>‹#›</a:t>
            </a:fld>
            <a:endParaRPr lang="zh-CN" altLang="en-US"/>
          </a:p>
        </p:txBody>
      </p:sp>
    </p:spTree>
    <p:extLst>
      <p:ext uri="{BB962C8B-B14F-4D97-AF65-F5344CB8AC3E}">
        <p14:creationId xmlns:p14="http://schemas.microsoft.com/office/powerpoint/2010/main" val="63422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F2708127-07D3-40C2-B21F-E6449E589A61}"/>
              </a:ext>
            </a:extLst>
          </p:cNvPr>
          <p:cNvSpPr>
            <a:spLocks noGrp="1"/>
          </p:cNvSpPr>
          <p:nvPr>
            <p:ph type="dt" sz="half" idx="10"/>
          </p:nvPr>
        </p:nvSpPr>
        <p:spPr/>
        <p:txBody>
          <a:bodyPr/>
          <a:lstStyle>
            <a:lvl1pPr>
              <a:defRPr/>
            </a:lvl1pPr>
          </a:lstStyle>
          <a:p>
            <a:pPr>
              <a:defRPr/>
            </a:pPr>
            <a:fld id="{310405E2-E450-49C3-B1A0-E06601DD52FE}" type="datetimeFigureOut">
              <a:rPr lang="zh-CN" altLang="en-US"/>
              <a:pPr>
                <a:defRPr/>
              </a:pPr>
              <a:t>2019/7/21</a:t>
            </a:fld>
            <a:endParaRPr lang="zh-CN" altLang="en-US"/>
          </a:p>
        </p:txBody>
      </p:sp>
      <p:sp>
        <p:nvSpPr>
          <p:cNvPr id="4" name="页脚占位符 3">
            <a:extLst>
              <a:ext uri="{FF2B5EF4-FFF2-40B4-BE49-F238E27FC236}">
                <a16:creationId xmlns:a16="http://schemas.microsoft.com/office/drawing/2014/main" id="{0C6628C7-613D-4770-AC94-DBF68C2815B9}"/>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837EEA29-3D14-48F0-AC9D-3FA50A3CAF4A}"/>
              </a:ext>
            </a:extLst>
          </p:cNvPr>
          <p:cNvSpPr>
            <a:spLocks noGrp="1"/>
          </p:cNvSpPr>
          <p:nvPr>
            <p:ph type="sldNum" sz="quarter" idx="12"/>
          </p:nvPr>
        </p:nvSpPr>
        <p:spPr/>
        <p:txBody>
          <a:bodyPr/>
          <a:lstStyle>
            <a:lvl1pPr>
              <a:defRPr/>
            </a:lvl1pPr>
          </a:lstStyle>
          <a:p>
            <a:pPr>
              <a:defRPr/>
            </a:pPr>
            <a:fld id="{0614BAD8-EF01-4BD6-A825-18ADE94B0688}" type="slidenum">
              <a:rPr lang="zh-CN" altLang="en-US"/>
              <a:pPr>
                <a:defRPr/>
              </a:pPr>
              <a:t>‹#›</a:t>
            </a:fld>
            <a:endParaRPr lang="zh-CN" altLang="en-US"/>
          </a:p>
        </p:txBody>
      </p:sp>
    </p:spTree>
    <p:extLst>
      <p:ext uri="{BB962C8B-B14F-4D97-AF65-F5344CB8AC3E}">
        <p14:creationId xmlns:p14="http://schemas.microsoft.com/office/powerpoint/2010/main" val="21014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691819" y="759842"/>
            <a:ext cx="10972800" cy="796950"/>
          </a:xfrm>
        </p:spPr>
        <p:txBody>
          <a:bodyPr/>
          <a:lstStyle/>
          <a:p>
            <a:r>
              <a:rPr lang="zh-CN" altLang="en-US" dirty="0"/>
              <a:t>单击此处编辑母版标题样式</a:t>
            </a:r>
          </a:p>
        </p:txBody>
      </p:sp>
      <p:sp>
        <p:nvSpPr>
          <p:cNvPr id="7" name="文本占位符 2"/>
          <p:cNvSpPr>
            <a:spLocks noGrp="1"/>
          </p:cNvSpPr>
          <p:nvPr>
            <p:ph idx="1"/>
          </p:nvPr>
        </p:nvSpPr>
        <p:spPr>
          <a:xfrm>
            <a:off x="801621" y="1772817"/>
            <a:ext cx="11247040" cy="4525963"/>
          </a:xfrm>
          <a:prstGeom prst="rect">
            <a:avLst/>
          </a:prstGeom>
        </p:spPr>
        <p:txBody>
          <a:bodyPr rtlCol="0">
            <a:normAutofit/>
          </a:bodyPr>
          <a:lstStyle/>
          <a:p>
            <a:pPr lvl="0"/>
            <a:r>
              <a:rPr lang="zh-CN" altLang="en-US" dirty="0"/>
              <a:t>单击此处编辑母版文本样式</a:t>
            </a:r>
          </a:p>
          <a:p>
            <a:pPr lvl="0"/>
            <a:r>
              <a:rPr lang="zh-CN" altLang="en-US" dirty="0"/>
              <a:t>第二级</a:t>
            </a:r>
          </a:p>
        </p:txBody>
      </p:sp>
      <p:sp>
        <p:nvSpPr>
          <p:cNvPr id="4" name="日期占位符 1">
            <a:extLst>
              <a:ext uri="{FF2B5EF4-FFF2-40B4-BE49-F238E27FC236}">
                <a16:creationId xmlns:a16="http://schemas.microsoft.com/office/drawing/2014/main" id="{4F0B0B30-00FE-401D-B998-0DA5FF975D16}"/>
              </a:ext>
            </a:extLst>
          </p:cNvPr>
          <p:cNvSpPr>
            <a:spLocks noGrp="1"/>
          </p:cNvSpPr>
          <p:nvPr>
            <p:ph type="dt" sz="half" idx="10"/>
          </p:nvPr>
        </p:nvSpPr>
        <p:spPr/>
        <p:txBody>
          <a:bodyPr/>
          <a:lstStyle>
            <a:lvl1pPr>
              <a:defRPr/>
            </a:lvl1pPr>
          </a:lstStyle>
          <a:p>
            <a:pPr>
              <a:defRPr/>
            </a:pPr>
            <a:fld id="{009D83F6-A883-4E61-B939-639FE0B4F3EA}" type="datetimeFigureOut">
              <a:rPr lang="zh-CN" altLang="en-US"/>
              <a:pPr>
                <a:defRPr/>
              </a:pPr>
              <a:t>2019/7/21</a:t>
            </a:fld>
            <a:endParaRPr lang="zh-CN" altLang="en-US"/>
          </a:p>
        </p:txBody>
      </p:sp>
      <p:sp>
        <p:nvSpPr>
          <p:cNvPr id="5" name="页脚占位符 2">
            <a:extLst>
              <a:ext uri="{FF2B5EF4-FFF2-40B4-BE49-F238E27FC236}">
                <a16:creationId xmlns:a16="http://schemas.microsoft.com/office/drawing/2014/main" id="{00EBC0E0-FEBC-43B2-B17C-3774B275AC36}"/>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3">
            <a:extLst>
              <a:ext uri="{FF2B5EF4-FFF2-40B4-BE49-F238E27FC236}">
                <a16:creationId xmlns:a16="http://schemas.microsoft.com/office/drawing/2014/main" id="{BF4F998C-BF64-4F9A-9596-1A6D25C004A5}"/>
              </a:ext>
            </a:extLst>
          </p:cNvPr>
          <p:cNvSpPr>
            <a:spLocks noGrp="1"/>
          </p:cNvSpPr>
          <p:nvPr>
            <p:ph type="sldNum" sz="quarter" idx="12"/>
          </p:nvPr>
        </p:nvSpPr>
        <p:spPr/>
        <p:txBody>
          <a:bodyPr/>
          <a:lstStyle>
            <a:lvl1pPr>
              <a:defRPr/>
            </a:lvl1pPr>
          </a:lstStyle>
          <a:p>
            <a:pPr>
              <a:defRPr/>
            </a:pPr>
            <a:fld id="{8AE9D962-4F6D-4D68-BDBA-3D681C5436AC}" type="slidenum">
              <a:rPr lang="zh-CN" altLang="en-US"/>
              <a:pPr>
                <a:defRPr/>
              </a:pPr>
              <a:t>‹#›</a:t>
            </a:fld>
            <a:endParaRPr lang="zh-CN" altLang="en-US"/>
          </a:p>
        </p:txBody>
      </p:sp>
    </p:spTree>
    <p:extLst>
      <p:ext uri="{BB962C8B-B14F-4D97-AF65-F5344CB8AC3E}">
        <p14:creationId xmlns:p14="http://schemas.microsoft.com/office/powerpoint/2010/main" val="3097151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3" descr="BD04972_">
            <a:extLst>
              <a:ext uri="{FF2B5EF4-FFF2-40B4-BE49-F238E27FC236}">
                <a16:creationId xmlns:a16="http://schemas.microsoft.com/office/drawing/2014/main" id="{FC1B5FFD-4A4C-4A52-9B37-9FF40426E8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19967" y="2276476"/>
            <a:ext cx="61468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noChangeArrowheads="1"/>
          </p:cNvSpPr>
          <p:nvPr>
            <p:ph type="title" idx="4294967295"/>
          </p:nvPr>
        </p:nvSpPr>
        <p:spPr>
          <a:xfrm>
            <a:off x="690034" y="765175"/>
            <a:ext cx="10782300" cy="890588"/>
          </a:xfrm>
        </p:spPr>
        <p:txBody>
          <a:bodyPr/>
          <a:lstStyle>
            <a:lvl1pPr algn="ctr" rtl="0" eaLnBrk="1" fontAlgn="base" hangingPunct="1">
              <a:spcBef>
                <a:spcPct val="0"/>
              </a:spcBef>
              <a:spcAft>
                <a:spcPct val="0"/>
              </a:spcAft>
              <a:defRPr lang="zh-CN" altLang="en-US" sz="3600" dirty="0" smtClean="0">
                <a:solidFill>
                  <a:schemeClr val="tx2">
                    <a:lumMod val="75000"/>
                  </a:schemeClr>
                </a:solidFill>
                <a:effectLst>
                  <a:outerShdw blurRad="50800" dist="38100" dir="16200000" rotWithShape="0">
                    <a:prstClr val="black">
                      <a:alpha val="40000"/>
                    </a:prstClr>
                  </a:outerShdw>
                </a:effectLst>
                <a:latin typeface="Times New Roman" panose="02020603050405020304" pitchFamily="18" charset="0"/>
                <a:ea typeface="+mj-ea"/>
                <a:cs typeface="Times New Roman" panose="02020603050405020304" pitchFamily="18" charset="0"/>
                <a:sym typeface="Times New Roman" pitchFamily="18" charset="0"/>
              </a:defRPr>
            </a:lvl1pPr>
          </a:lstStyle>
          <a:p>
            <a:r>
              <a:rPr lang="en-US" altLang="zh-CN" dirty="0"/>
              <a:t>Thank you!</a:t>
            </a:r>
            <a:endParaRPr lang="zh-CN" altLang="en-US" dirty="0"/>
          </a:p>
        </p:txBody>
      </p:sp>
      <p:sp>
        <p:nvSpPr>
          <p:cNvPr id="4" name="日期占位符 1">
            <a:extLst>
              <a:ext uri="{FF2B5EF4-FFF2-40B4-BE49-F238E27FC236}">
                <a16:creationId xmlns:a16="http://schemas.microsoft.com/office/drawing/2014/main" id="{1E05419A-C271-4F2C-B995-1E8C7BA16279}"/>
              </a:ext>
            </a:extLst>
          </p:cNvPr>
          <p:cNvSpPr>
            <a:spLocks noGrp="1"/>
          </p:cNvSpPr>
          <p:nvPr>
            <p:ph type="dt" sz="half" idx="10"/>
          </p:nvPr>
        </p:nvSpPr>
        <p:spPr/>
        <p:txBody>
          <a:bodyPr/>
          <a:lstStyle>
            <a:lvl1pPr>
              <a:defRPr/>
            </a:lvl1pPr>
          </a:lstStyle>
          <a:p>
            <a:pPr>
              <a:defRPr/>
            </a:pPr>
            <a:fld id="{8EB40802-B469-49E9-B5C3-3E56211C2AA3}" type="datetimeFigureOut">
              <a:rPr lang="zh-CN" altLang="en-US"/>
              <a:pPr>
                <a:defRPr/>
              </a:pPr>
              <a:t>2019/7/21</a:t>
            </a:fld>
            <a:endParaRPr lang="zh-CN" altLang="en-US"/>
          </a:p>
        </p:txBody>
      </p:sp>
      <p:sp>
        <p:nvSpPr>
          <p:cNvPr id="5" name="页脚占位符 2">
            <a:extLst>
              <a:ext uri="{FF2B5EF4-FFF2-40B4-BE49-F238E27FC236}">
                <a16:creationId xmlns:a16="http://schemas.microsoft.com/office/drawing/2014/main" id="{F8F3391A-772F-41BF-A28A-BBA2B06C651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4958D5A-581D-4C59-96A1-601FDC63CCCC}"/>
              </a:ext>
            </a:extLst>
          </p:cNvPr>
          <p:cNvSpPr>
            <a:spLocks noGrp="1"/>
          </p:cNvSpPr>
          <p:nvPr>
            <p:ph type="sldNum" sz="quarter" idx="12"/>
          </p:nvPr>
        </p:nvSpPr>
        <p:spPr/>
        <p:txBody>
          <a:bodyPr/>
          <a:lstStyle>
            <a:lvl1pPr>
              <a:defRPr/>
            </a:lvl1pPr>
          </a:lstStyle>
          <a:p>
            <a:pPr>
              <a:defRPr/>
            </a:pPr>
            <a:fld id="{5E5C8B68-C1AE-4B4E-A9B8-AAE3BD798B29}" type="slidenum">
              <a:rPr lang="zh-CN" altLang="en-US"/>
              <a:pPr>
                <a:defRPr/>
              </a:pPr>
              <a:t>‹#›</a:t>
            </a:fld>
            <a:endParaRPr lang="zh-CN" altLang="en-US"/>
          </a:p>
        </p:txBody>
      </p:sp>
    </p:spTree>
    <p:extLst>
      <p:ext uri="{BB962C8B-B14F-4D97-AF65-F5344CB8AC3E}">
        <p14:creationId xmlns:p14="http://schemas.microsoft.com/office/powerpoint/2010/main" val="794904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D34D28-CAA0-4DD2-AECA-C4A3D6B7AA53}"/>
              </a:ext>
            </a:extLst>
          </p:cNvPr>
          <p:cNvSpPr>
            <a:spLocks noGrp="1"/>
          </p:cNvSpPr>
          <p:nvPr>
            <p:ph type="dt" sz="half" idx="10"/>
          </p:nvPr>
        </p:nvSpPr>
        <p:spPr/>
        <p:txBody>
          <a:bodyPr/>
          <a:lstStyle>
            <a:lvl1pPr>
              <a:defRPr/>
            </a:lvl1pPr>
          </a:lstStyle>
          <a:p>
            <a:pPr>
              <a:defRPr/>
            </a:pPr>
            <a:fld id="{8B17B47C-8B82-4392-B390-B3C1B62559CD}" type="datetimeFigureOut">
              <a:rPr lang="zh-CN" altLang="en-US"/>
              <a:pPr>
                <a:defRPr/>
              </a:pPr>
              <a:t>2019/7/21</a:t>
            </a:fld>
            <a:endParaRPr lang="zh-CN" altLang="en-US"/>
          </a:p>
        </p:txBody>
      </p:sp>
      <p:sp>
        <p:nvSpPr>
          <p:cNvPr id="6" name="页脚占位符 5">
            <a:extLst>
              <a:ext uri="{FF2B5EF4-FFF2-40B4-BE49-F238E27FC236}">
                <a16:creationId xmlns:a16="http://schemas.microsoft.com/office/drawing/2014/main" id="{9C0398D0-6B05-434D-883E-E6D7A9977B9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597EFEB8-4D15-4C5A-983E-E3D03F7DAB50}"/>
              </a:ext>
            </a:extLst>
          </p:cNvPr>
          <p:cNvSpPr>
            <a:spLocks noGrp="1"/>
          </p:cNvSpPr>
          <p:nvPr>
            <p:ph type="sldNum" sz="quarter" idx="12"/>
          </p:nvPr>
        </p:nvSpPr>
        <p:spPr/>
        <p:txBody>
          <a:bodyPr/>
          <a:lstStyle>
            <a:lvl1pPr>
              <a:defRPr/>
            </a:lvl1pPr>
          </a:lstStyle>
          <a:p>
            <a:pPr>
              <a:defRPr/>
            </a:pPr>
            <a:fld id="{430DE9BF-5DAE-4F65-9F0A-C193EB73AA2E}" type="slidenum">
              <a:rPr lang="zh-CN" altLang="en-US"/>
              <a:pPr>
                <a:defRPr/>
              </a:pPr>
              <a:t>‹#›</a:t>
            </a:fld>
            <a:endParaRPr lang="zh-CN" altLang="en-US"/>
          </a:p>
        </p:txBody>
      </p:sp>
    </p:spTree>
    <p:extLst>
      <p:ext uri="{BB962C8B-B14F-4D97-AF65-F5344CB8AC3E}">
        <p14:creationId xmlns:p14="http://schemas.microsoft.com/office/powerpoint/2010/main" val="1136428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19" Type="http://schemas.openxmlformats.org/officeDocument/2006/relationships/image" Target="../media/image10.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1.gi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1.gi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jpe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A47E23-A872-4CB3-BC9F-0865950F8A5B}"/>
              </a:ext>
            </a:extLst>
          </p:cNvPr>
          <p:cNvSpPr>
            <a:spLocks noGrp="1"/>
          </p:cNvSpPr>
          <p:nvPr>
            <p:ph type="title"/>
          </p:nvPr>
        </p:nvSpPr>
        <p:spPr>
          <a:xfrm>
            <a:off x="306917" y="760414"/>
            <a:ext cx="10972800" cy="79692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027" name="文本占位符 2">
            <a:extLst>
              <a:ext uri="{FF2B5EF4-FFF2-40B4-BE49-F238E27FC236}">
                <a16:creationId xmlns:a16="http://schemas.microsoft.com/office/drawing/2014/main" id="{F558E079-D834-43EA-A103-88298B19906A}"/>
              </a:ext>
            </a:extLst>
          </p:cNvPr>
          <p:cNvSpPr>
            <a:spLocks noGrp="1" noChangeArrowheads="1"/>
          </p:cNvSpPr>
          <p:nvPr>
            <p:ph type="body" idx="1"/>
          </p:nvPr>
        </p:nvSpPr>
        <p:spPr bwMode="auto">
          <a:xfrm>
            <a:off x="334434" y="1600201"/>
            <a:ext cx="1124796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仿宋_GB2312"/>
              </a:rPr>
              <a:t>单击此处编辑母版文本样式</a:t>
            </a:r>
          </a:p>
          <a:p>
            <a:pPr lvl="0"/>
            <a:r>
              <a:rPr lang="zh-CN" altLang="en-US">
                <a:sym typeface="仿宋_GB2312"/>
              </a:rPr>
              <a:t>第二级</a:t>
            </a:r>
          </a:p>
        </p:txBody>
      </p:sp>
      <p:sp>
        <p:nvSpPr>
          <p:cNvPr id="4" name="日期占位符 3">
            <a:extLst>
              <a:ext uri="{FF2B5EF4-FFF2-40B4-BE49-F238E27FC236}">
                <a16:creationId xmlns:a16="http://schemas.microsoft.com/office/drawing/2014/main" id="{039A902C-E91E-4FA9-82E4-EB4658F6C9B5}"/>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214E6B2-DF21-445F-A634-C50BD5FCA5C0}" type="datetimeFigureOut">
              <a:rPr lang="zh-CN" altLang="en-US"/>
              <a:pPr>
                <a:defRPr/>
              </a:pPr>
              <a:t>2019/7/21</a:t>
            </a:fld>
            <a:endParaRPr lang="zh-CN" altLang="en-US"/>
          </a:p>
        </p:txBody>
      </p:sp>
      <p:sp>
        <p:nvSpPr>
          <p:cNvPr id="5" name="页脚占位符 4">
            <a:extLst>
              <a:ext uri="{FF2B5EF4-FFF2-40B4-BE49-F238E27FC236}">
                <a16:creationId xmlns:a16="http://schemas.microsoft.com/office/drawing/2014/main" id="{10C6396A-EAC2-40FE-B6FC-7B93BB5502EE}"/>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68B8C96-B874-44E1-BA9D-035C0AE90E89}"/>
              </a:ext>
            </a:extLst>
          </p:cNvPr>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B8B96CEF-8813-4C53-856A-364BA6FA12C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Lst>
  <p:txStyles>
    <p:titleStyle>
      <a:lvl1pPr algn="l" rtl="0" eaLnBrk="0" fontAlgn="base" hangingPunct="0">
        <a:spcBef>
          <a:spcPct val="0"/>
        </a:spcBef>
        <a:spcAft>
          <a:spcPct val="0"/>
        </a:spcAft>
        <a:defRPr lang="zh-CN" altLang="en-US" sz="3200" b="1" kern="1200" cap="all" dirty="0">
          <a:solidFill>
            <a:srgbClr val="0000BF"/>
          </a:solidFill>
          <a:effectLst>
            <a:reflection blurRad="12700" stA="48000" endA="300" endPos="55000" dir="5400000" sy="-90000" algn="bl" rotWithShape="0"/>
          </a:effectLst>
          <a:latin typeface="微软雅黑" pitchFamily="34" charset="-122"/>
          <a:ea typeface="微软雅黑" pitchFamily="34" charset="-122"/>
          <a:cs typeface="+mj-cs"/>
          <a:sym typeface="Times New Roman" panose="02020603050405020304" pitchFamily="18" charset="0"/>
        </a:defRPr>
      </a:lvl1pPr>
      <a:lvl2pPr algn="l" rtl="0" eaLnBrk="0" fontAlgn="base" hangingPunct="0">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2pPr>
      <a:lvl3pPr algn="l" rtl="0" eaLnBrk="0" fontAlgn="base" hangingPunct="0">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3pPr>
      <a:lvl4pPr algn="l" rtl="0" eaLnBrk="0" fontAlgn="base" hangingPunct="0">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4pPr>
      <a:lvl5pPr algn="l" rtl="0" eaLnBrk="0" fontAlgn="base" hangingPunct="0">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5pPr>
      <a:lvl6pPr marL="457200" algn="l" rtl="0" fontAlgn="base">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6pPr>
      <a:lvl7pPr marL="914400" algn="l" rtl="0" fontAlgn="base">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7pPr>
      <a:lvl8pPr marL="1371600" algn="l" rtl="0" fontAlgn="base">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8pPr>
      <a:lvl9pPr marL="1828800" algn="l" rtl="0" fontAlgn="base">
        <a:spcBef>
          <a:spcPct val="0"/>
        </a:spcBef>
        <a:spcAft>
          <a:spcPct val="0"/>
        </a:spcAft>
        <a:defRPr sz="3200" b="1">
          <a:solidFill>
            <a:srgbClr val="0000BF"/>
          </a:solidFill>
          <a:latin typeface="微软雅黑" panose="020B0503020204020204" pitchFamily="34" charset="-122"/>
          <a:ea typeface="微软雅黑" panose="020B0503020204020204" pitchFamily="34" charset="-122"/>
          <a:sym typeface="Times New Roman" panose="02020603050405020304" pitchFamily="18" charset="0"/>
        </a:defRPr>
      </a:lvl9pPr>
    </p:titleStyle>
    <p:bodyStyle>
      <a:lvl1pPr marL="457200" indent="-457200" algn="l" defTabSz="0" rtl="0" eaLnBrk="0" fontAlgn="base" latinLnBrk="1" hangingPunct="0">
        <a:spcBef>
          <a:spcPct val="20000"/>
        </a:spcBef>
        <a:spcAft>
          <a:spcPct val="0"/>
        </a:spcAft>
        <a:buBlip>
          <a:blip r:embed="rId13"/>
        </a:buBlip>
        <a:defRPr lang="zh-CN" altLang="en-US" sz="2800" kern="1200" dirty="0">
          <a:solidFill>
            <a:schemeClr val="tx1"/>
          </a:solidFill>
          <a:latin typeface="华文新魏" panose="02010800040101010101" pitchFamily="2" charset="-122"/>
          <a:ea typeface="华文新魏" panose="02010800040101010101" pitchFamily="2" charset="-122"/>
          <a:cs typeface="+mn-cs"/>
          <a:sym typeface="仿宋_GB2312"/>
        </a:defRPr>
      </a:lvl1pPr>
      <a:lvl2pPr marL="457200" indent="-4572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1" descr="muban copy">
            <a:extLst>
              <a:ext uri="{FF2B5EF4-FFF2-40B4-BE49-F238E27FC236}">
                <a16:creationId xmlns:a16="http://schemas.microsoft.com/office/drawing/2014/main" id="{21463315-5613-43DC-AD29-7AE6090315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4763"/>
            <a:ext cx="12192000"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a:extLst>
              <a:ext uri="{FF2B5EF4-FFF2-40B4-BE49-F238E27FC236}">
                <a16:creationId xmlns:a16="http://schemas.microsoft.com/office/drawing/2014/main" id="{0334DC27-6EFA-4737-A553-6827E0486460}"/>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Rectangle 3">
            <a:extLst>
              <a:ext uri="{FF2B5EF4-FFF2-40B4-BE49-F238E27FC236}">
                <a16:creationId xmlns:a16="http://schemas.microsoft.com/office/drawing/2014/main" id="{ADDAC947-C093-4881-8D34-E9D38594EF6E}"/>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a:extLst>
              <a:ext uri="{FF2B5EF4-FFF2-40B4-BE49-F238E27FC236}">
                <a16:creationId xmlns:a16="http://schemas.microsoft.com/office/drawing/2014/main" id="{CF2618CE-1FD4-456A-A6BF-9A0F030DDC10}"/>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400">
                <a:solidFill>
                  <a:srgbClr val="000000"/>
                </a:solidFill>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9284581C-CE01-4E78-ABB4-2A26B8748BE9}"/>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1" sz="1400">
                <a:solidFill>
                  <a:srgbClr val="000000"/>
                </a:solidFill>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FECEA222-09A4-4367-896B-FFFF2F93D60C}"/>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400">
                <a:solidFill>
                  <a:srgbClr val="000000"/>
                </a:solidFill>
                <a:latin typeface="+mn-lt"/>
                <a:ea typeface="宋体" pitchFamily="2" charset="-122"/>
              </a:defRPr>
            </a:lvl1pPr>
          </a:lstStyle>
          <a:p>
            <a:pPr>
              <a:defRPr/>
            </a:pPr>
            <a:fld id="{E19799CF-0C3C-4F45-9079-3A708D69E906}" type="slidenum">
              <a:rPr lang="en-US" altLang="zh-CN"/>
              <a:pPr>
                <a:defRPr/>
              </a:pPr>
              <a:t>‹#›</a:t>
            </a:fld>
            <a:endParaRPr lang="en-US" altLang="zh-CN"/>
          </a:p>
        </p:txBody>
      </p:sp>
      <p:pic>
        <p:nvPicPr>
          <p:cNvPr id="2056" name="Picture 9" descr="badge">
            <a:extLst>
              <a:ext uri="{FF2B5EF4-FFF2-40B4-BE49-F238E27FC236}">
                <a16:creationId xmlns:a16="http://schemas.microsoft.com/office/drawing/2014/main" id="{A1C0DF03-BB4E-4854-83E5-40CED308A8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518" y="15875"/>
            <a:ext cx="814916"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ext Box 10">
            <a:extLst>
              <a:ext uri="{FF2B5EF4-FFF2-40B4-BE49-F238E27FC236}">
                <a16:creationId xmlns:a16="http://schemas.microsoft.com/office/drawing/2014/main" id="{09B7E6D0-D4EF-44A8-B8C7-C5B129625DE3}"/>
              </a:ext>
            </a:extLst>
          </p:cNvPr>
          <p:cNvSpPr txBox="1">
            <a:spLocks noChangeArrowheads="1"/>
          </p:cNvSpPr>
          <p:nvPr userDrawn="1"/>
        </p:nvSpPr>
        <p:spPr bwMode="auto">
          <a:xfrm>
            <a:off x="10179051" y="409575"/>
            <a:ext cx="27347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defRPr/>
            </a:pPr>
            <a:r>
              <a:rPr kumimoji="1" lang="en-US" altLang="zh-CN" sz="2000" b="1" i="1">
                <a:solidFill>
                  <a:srgbClr val="CC0000"/>
                </a:solidFill>
                <a:latin typeface="Monotype Corsiva" panose="03010101010201010101" pitchFamily="66" charset="0"/>
              </a:rPr>
              <a:t>ML@SHU</a:t>
            </a: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ctr" rtl="0" eaLnBrk="0" fontAlgn="base" hangingPunct="0">
        <a:spcBef>
          <a:spcPct val="0"/>
        </a:spcBef>
        <a:spcAft>
          <a:spcPct val="0"/>
        </a:spcAft>
        <a:defRPr kumimoji="1" sz="4000">
          <a:solidFill>
            <a:srgbClr val="00246C"/>
          </a:solidFill>
          <a:latin typeface="+mj-lt"/>
          <a:ea typeface="+mj-ea"/>
          <a:cs typeface="+mj-cs"/>
        </a:defRPr>
      </a:lvl1pPr>
      <a:lvl2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2pPr>
      <a:lvl3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3pPr>
      <a:lvl4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4pPr>
      <a:lvl5pPr algn="ctr" rtl="0" eaLnBrk="0" fontAlgn="base" hangingPunct="0">
        <a:spcBef>
          <a:spcPct val="0"/>
        </a:spcBef>
        <a:spcAft>
          <a:spcPct val="0"/>
        </a:spcAft>
        <a:defRPr kumimoji="1" sz="4000">
          <a:solidFill>
            <a:srgbClr val="00246C"/>
          </a:solidFill>
          <a:latin typeface="Times New Roman" pitchFamily="18" charset="0"/>
          <a:ea typeface="方正姚体" pitchFamily="2" charset="-122"/>
        </a:defRPr>
      </a:lvl5pPr>
      <a:lvl6pPr marL="457200" algn="ctr" rtl="0" fontAlgn="base">
        <a:spcBef>
          <a:spcPct val="0"/>
        </a:spcBef>
        <a:spcAft>
          <a:spcPct val="0"/>
        </a:spcAft>
        <a:defRPr kumimoji="1" sz="4000">
          <a:solidFill>
            <a:srgbClr val="00246C"/>
          </a:solidFill>
          <a:latin typeface="Times New Roman" pitchFamily="18" charset="0"/>
          <a:ea typeface="方正姚体" pitchFamily="2" charset="-122"/>
        </a:defRPr>
      </a:lvl6pPr>
      <a:lvl7pPr marL="914400" algn="ctr" rtl="0" fontAlgn="base">
        <a:spcBef>
          <a:spcPct val="0"/>
        </a:spcBef>
        <a:spcAft>
          <a:spcPct val="0"/>
        </a:spcAft>
        <a:defRPr kumimoji="1" sz="4000">
          <a:solidFill>
            <a:srgbClr val="00246C"/>
          </a:solidFill>
          <a:latin typeface="Times New Roman" pitchFamily="18" charset="0"/>
          <a:ea typeface="方正姚体" pitchFamily="2" charset="-122"/>
        </a:defRPr>
      </a:lvl7pPr>
      <a:lvl8pPr marL="1371600" algn="ctr" rtl="0" fontAlgn="base">
        <a:spcBef>
          <a:spcPct val="0"/>
        </a:spcBef>
        <a:spcAft>
          <a:spcPct val="0"/>
        </a:spcAft>
        <a:defRPr kumimoji="1" sz="4000">
          <a:solidFill>
            <a:srgbClr val="00246C"/>
          </a:solidFill>
          <a:latin typeface="Times New Roman" pitchFamily="18" charset="0"/>
          <a:ea typeface="方正姚体" pitchFamily="2" charset="-122"/>
        </a:defRPr>
      </a:lvl8pPr>
      <a:lvl9pPr marL="1828800" algn="ctr" rtl="0" fontAlgn="base">
        <a:spcBef>
          <a:spcPct val="0"/>
        </a:spcBef>
        <a:spcAft>
          <a:spcPct val="0"/>
        </a:spcAft>
        <a:defRPr kumimoji="1" sz="4000">
          <a:solidFill>
            <a:srgbClr val="00246C"/>
          </a:solidFill>
          <a:latin typeface="Times New Roman" pitchFamily="18" charset="0"/>
          <a:ea typeface="方正姚体" pitchFamily="2" charset="-122"/>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07776" y="759842"/>
            <a:ext cx="109728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35360" y="1600201"/>
            <a:ext cx="1124704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8818548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itchFamily="34" charset="-122"/>
          <a:ea typeface="微软雅黑" pitchFamily="34" charset="-122"/>
          <a:cs typeface="+mj-cs"/>
          <a:sym typeface="Times New Roman"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07776" y="759842"/>
            <a:ext cx="10972800" cy="7969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35360" y="1600201"/>
            <a:ext cx="11247040" cy="4525963"/>
          </a:xfrm>
          <a:prstGeom prst="rect">
            <a:avLst/>
          </a:prstGeom>
        </p:spPr>
        <p:txBody>
          <a:bodyPr vert="horz" lIns="91440" tIns="45720" rIns="91440" bIns="45720" rtlCol="0">
            <a:normAutofit/>
          </a:bodyPr>
          <a:lstStyle/>
          <a:p>
            <a:pPr lvl="0"/>
            <a:r>
              <a:rPr lang="zh-CN" altLang="en-US" dirty="0"/>
              <a:t>单击此处编辑母版文本样式</a:t>
            </a:r>
          </a:p>
          <a:p>
            <a:pPr marL="457200" lvl="0" indent="-457200" algn="l" defTabSz="0" rtl="0" eaLnBrk="0" fontAlgn="base" latinLnBrk="1" hangingPunct="0">
              <a:spcBef>
                <a:spcPct val="20000"/>
              </a:spcBef>
              <a:spcAft>
                <a:spcPct val="0"/>
              </a:spcAft>
              <a:buFontTx/>
              <a:buBlip>
                <a:blip r:embed="rId13"/>
              </a:buBlip>
            </a:pPr>
            <a:r>
              <a:rPr lang="zh-CN" altLang="en-US" dirty="0"/>
              <a:t>第二级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9144118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fontAlgn="base" latinLnBrk="0" hangingPunct="1">
        <a:spcBef>
          <a:spcPct val="0"/>
        </a:spcBef>
        <a:spcAft>
          <a:spcPct val="0"/>
        </a:spcAft>
        <a:buNone/>
        <a:defRPr lang="zh-CN" altLang="en-US" sz="3200" b="1" kern="1200" cap="all" dirty="0">
          <a:solidFill>
            <a:schemeClr val="tx2">
              <a:lumMod val="75000"/>
            </a:schemeClr>
          </a:solidFill>
          <a:effectLst>
            <a:reflection blurRad="12700" stA="48000" endA="300" endPos="55000" dir="5400000" sy="-90000" algn="bl" rotWithShape="0"/>
          </a:effectLst>
          <a:latin typeface="微软雅黑" panose="020B0503020204020204" pitchFamily="34" charset="-122"/>
          <a:ea typeface="微软雅黑" panose="020B0503020204020204" pitchFamily="34" charset="-122"/>
          <a:cs typeface="+mj-cs"/>
          <a:sym typeface="Times New Roman" panose="02020603050405020304" pitchFamily="18" charset="0"/>
        </a:defRPr>
      </a:lvl1pPr>
    </p:titleStyle>
    <p:bodyStyle>
      <a:lvl1pPr marL="457200" indent="-457200" algn="l" defTabSz="0" rtl="0" eaLnBrk="0" fontAlgn="base" latinLnBrk="1" hangingPunct="0">
        <a:spcBef>
          <a:spcPct val="20000"/>
        </a:spcBef>
        <a:spcAft>
          <a:spcPct val="0"/>
        </a:spcAft>
        <a:buFontTx/>
        <a:buBlip>
          <a:blip r:embed="rId13"/>
        </a:buBlip>
        <a:defRPr lang="zh-CN" altLang="en-US" sz="2800" kern="1200" dirty="0" smtClean="0">
          <a:solidFill>
            <a:schemeClr val="tx1"/>
          </a:solidFill>
          <a:latin typeface="华文新魏" panose="02010800040101010101" pitchFamily="2" charset="-122"/>
          <a:ea typeface="华文新魏" panose="02010800040101010101" pitchFamily="2" charset="-122"/>
          <a:cs typeface="+mn-cs"/>
          <a:sym typeface="仿宋_GB2312" pitchFamily="1" charset="-122"/>
        </a:defRPr>
      </a:lvl1pPr>
      <a:lvl2pPr marL="457200" indent="-4572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png"/><Relationship Id="rId4" Type="http://schemas.openxmlformats.org/officeDocument/2006/relationships/diagramLayout" Target="../diagrams/layout1.xm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2.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21.png"/><Relationship Id="rId4" Type="http://schemas.openxmlformats.org/officeDocument/2006/relationships/hyperlink" Target="&#27719;&#25253;&#30456;&#20851;&#26448;&#26009;/&#34837;&#21464;&#25968;&#25454;-&#21776;&#29233;&#21326;/6.19&#27719;&#25253;&#36164;&#26009;/&#26426;&#22120;&#23398;&#20064;&#39044;&#27979;&#34837;&#21464;&#24615;&#33021;/&#29305;&#24449;&#20998;&#26512;/&#26465;&#20214;&#23646;&#24615;&#21644;&#26465;&#20214;&#23646;&#24615;&#30340;&#30456;&#20851;&#24230;.xls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853E6BA-CBF3-4703-9CE2-5D61CB2C17C0}"/>
              </a:ext>
            </a:extLst>
          </p:cNvPr>
          <p:cNvSpPr>
            <a:spLocks noGrp="1" noChangeArrowheads="1"/>
          </p:cNvSpPr>
          <p:nvPr>
            <p:ph type="ctrTitle"/>
          </p:nvPr>
        </p:nvSpPr>
        <p:spPr>
          <a:xfrm>
            <a:off x="2351088" y="1268413"/>
            <a:ext cx="7772400" cy="1143000"/>
          </a:xfrm>
        </p:spPr>
        <p:txBody>
          <a:bodyPr/>
          <a:lstStyle/>
          <a:p>
            <a:pPr eaLnBrk="1" hangingPunct="1"/>
            <a:r>
              <a:rPr lang="zh-CN" altLang="en-US" b="1">
                <a:solidFill>
                  <a:schemeClr val="tx1"/>
                </a:solidFill>
              </a:rPr>
              <a:t>基于机器学习的</a:t>
            </a:r>
            <a:br>
              <a:rPr lang="en-US" altLang="zh-CN" b="1">
                <a:solidFill>
                  <a:schemeClr val="tx1"/>
                </a:solidFill>
              </a:rPr>
            </a:br>
            <a:r>
              <a:rPr lang="zh-CN" altLang="en-US" b="1">
                <a:solidFill>
                  <a:schemeClr val="tx1"/>
                </a:solidFill>
              </a:rPr>
              <a:t>镍基单晶高温合金材料</a:t>
            </a:r>
            <a:br>
              <a:rPr lang="en-US" altLang="zh-CN" b="1">
                <a:solidFill>
                  <a:schemeClr val="tx1"/>
                </a:solidFill>
              </a:rPr>
            </a:br>
            <a:r>
              <a:rPr lang="zh-CN" altLang="en-US" b="1">
                <a:solidFill>
                  <a:schemeClr val="tx1"/>
                </a:solidFill>
              </a:rPr>
              <a:t>数据分析方法研究</a:t>
            </a:r>
          </a:p>
        </p:txBody>
      </p:sp>
      <p:sp>
        <p:nvSpPr>
          <p:cNvPr id="27651" name="Rectangle 3">
            <a:extLst>
              <a:ext uri="{FF2B5EF4-FFF2-40B4-BE49-F238E27FC236}">
                <a16:creationId xmlns:a16="http://schemas.microsoft.com/office/drawing/2014/main" id="{379292E0-C813-49E4-A235-C46D820A7E8C}"/>
              </a:ext>
            </a:extLst>
          </p:cNvPr>
          <p:cNvSpPr>
            <a:spLocks noGrp="1" noChangeArrowheads="1"/>
          </p:cNvSpPr>
          <p:nvPr>
            <p:ph type="subTitle" idx="1"/>
          </p:nvPr>
        </p:nvSpPr>
        <p:spPr>
          <a:xfrm>
            <a:off x="3886200" y="5562600"/>
            <a:ext cx="5018088" cy="838200"/>
          </a:xfrm>
        </p:spPr>
        <p:txBody>
          <a:bodyPr/>
          <a:lstStyle/>
          <a:p>
            <a:pPr eaLnBrk="1" hangingPunct="1"/>
            <a:r>
              <a:rPr lang="zh-CN" altLang="en-US" sz="2400"/>
              <a:t>上海大学  刘悦、施思齐、鲁晓刚等</a:t>
            </a:r>
            <a:endParaRPr lang="en-US" altLang="zh-CN" sz="2400"/>
          </a:p>
          <a:p>
            <a:pPr eaLnBrk="1" hangingPunct="1"/>
            <a:fld id="{6D9CAB86-1C17-444C-AD80-934BA2416FEF}" type="datetime3">
              <a:rPr lang="zh-CN" altLang="en-US" sz="2400"/>
              <a:pPr eaLnBrk="1" hangingPunct="1"/>
              <a:t>2019年7月21日星期日</a:t>
            </a:fld>
            <a:endParaRPr lang="zh-CN" altLang="en-US" sz="240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1190680" y="34820"/>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pic>
        <p:nvPicPr>
          <p:cNvPr id="26" name="图片 25">
            <a:extLst>
              <a:ext uri="{FF2B5EF4-FFF2-40B4-BE49-F238E27FC236}">
                <a16:creationId xmlns:a16="http://schemas.microsoft.com/office/drawing/2014/main" id="{EB8DDB6E-8E65-49FB-86F7-4A010FF9B49D}"/>
              </a:ext>
            </a:extLst>
          </p:cNvPr>
          <p:cNvPicPr/>
          <p:nvPr/>
        </p:nvPicPr>
        <p:blipFill>
          <a:blip r:embed="rId3"/>
          <a:stretch>
            <a:fillRect/>
          </a:stretch>
        </p:blipFill>
        <p:spPr>
          <a:xfrm>
            <a:off x="6517048" y="1096639"/>
            <a:ext cx="3962522" cy="2968862"/>
          </a:xfrm>
          <a:prstGeom prst="rect">
            <a:avLst/>
          </a:prstGeom>
        </p:spPr>
      </p:pic>
      <p:graphicFrame>
        <p:nvGraphicFramePr>
          <p:cNvPr id="6" name="表格 5">
            <a:extLst>
              <a:ext uri="{FF2B5EF4-FFF2-40B4-BE49-F238E27FC236}">
                <a16:creationId xmlns:a16="http://schemas.microsoft.com/office/drawing/2014/main" id="{B0520701-5762-463E-AA63-CAE96EF257A6}"/>
              </a:ext>
            </a:extLst>
          </p:cNvPr>
          <p:cNvGraphicFramePr>
            <a:graphicFrameLocks noGrp="1"/>
          </p:cNvGraphicFramePr>
          <p:nvPr/>
        </p:nvGraphicFramePr>
        <p:xfrm>
          <a:off x="1628957" y="4580628"/>
          <a:ext cx="6917046" cy="2270143"/>
        </p:xfrm>
        <a:graphic>
          <a:graphicData uri="http://schemas.openxmlformats.org/drawingml/2006/table">
            <a:tbl>
              <a:tblPr firstRow="1" firstCol="1" bandRow="1">
                <a:tableStyleId>{3B4B98B0-60AC-42C2-AFA5-B58CD77FA1E5}</a:tableStyleId>
              </a:tblPr>
              <a:tblGrid>
                <a:gridCol w="1368152">
                  <a:extLst>
                    <a:ext uri="{9D8B030D-6E8A-4147-A177-3AD203B41FA5}">
                      <a16:colId xmlns:a16="http://schemas.microsoft.com/office/drawing/2014/main" val="3951002026"/>
                    </a:ext>
                  </a:extLst>
                </a:gridCol>
                <a:gridCol w="2880320">
                  <a:extLst>
                    <a:ext uri="{9D8B030D-6E8A-4147-A177-3AD203B41FA5}">
                      <a16:colId xmlns:a16="http://schemas.microsoft.com/office/drawing/2014/main" val="2453283477"/>
                    </a:ext>
                  </a:extLst>
                </a:gridCol>
                <a:gridCol w="2668574">
                  <a:extLst>
                    <a:ext uri="{9D8B030D-6E8A-4147-A177-3AD203B41FA5}">
                      <a16:colId xmlns:a16="http://schemas.microsoft.com/office/drawing/2014/main" val="2482985253"/>
                    </a:ext>
                  </a:extLst>
                </a:gridCol>
              </a:tblGrid>
              <a:tr h="312927">
                <a:tc>
                  <a:txBody>
                    <a:bodyPr/>
                    <a:lstStyle/>
                    <a:p>
                      <a:pPr algn="ctr">
                        <a:spcAft>
                          <a:spcPts val="0"/>
                        </a:spcAft>
                        <a:tabLst>
                          <a:tab pos="226695" algn="l"/>
                        </a:tabLst>
                      </a:pPr>
                      <a:r>
                        <a:rPr lang="en-US" sz="1600" kern="100" dirty="0">
                          <a:effectLst/>
                        </a:rPr>
                        <a:t>Clusters</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Selected optimal model</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Fitness</a:t>
                      </a:r>
                      <a:endParaRPr lang="zh-CN" sz="1600" i="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4496920"/>
                  </a:ext>
                </a:extLst>
              </a:tr>
              <a:tr h="244652">
                <a:tc>
                  <a:txBody>
                    <a:bodyPr/>
                    <a:lstStyle/>
                    <a:p>
                      <a:pPr algn="ctr">
                        <a:spcAft>
                          <a:spcPts val="0"/>
                        </a:spcAft>
                        <a:tabLst>
                          <a:tab pos="226695" algn="l"/>
                        </a:tabLst>
                      </a:pPr>
                      <a:r>
                        <a:rPr lang="en-US" sz="1600" kern="100" dirty="0">
                          <a:effectLst/>
                        </a:rPr>
                        <a:t>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0.8924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5891632"/>
                  </a:ext>
                </a:extLst>
              </a:tr>
              <a:tr h="244652">
                <a:tc>
                  <a:txBody>
                    <a:bodyPr/>
                    <a:lstStyle/>
                    <a:p>
                      <a:pPr algn="ctr">
                        <a:spcAft>
                          <a:spcPts val="0"/>
                        </a:spcAft>
                        <a:tabLst>
                          <a:tab pos="226695" algn="l"/>
                        </a:tabLst>
                      </a:pPr>
                      <a:r>
                        <a:rPr lang="en-US" sz="1600" kern="100" dirty="0">
                          <a:effectLst/>
                        </a:rPr>
                        <a:t>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GPR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0.9595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551973"/>
                  </a:ext>
                </a:extLst>
              </a:tr>
              <a:tr h="244652">
                <a:tc>
                  <a:txBody>
                    <a:bodyPr/>
                    <a:lstStyle/>
                    <a:p>
                      <a:pPr algn="ctr">
                        <a:spcAft>
                          <a:spcPts val="0"/>
                        </a:spcAft>
                        <a:tabLst>
                          <a:tab pos="226695" algn="l"/>
                        </a:tabLst>
                      </a:pPr>
                      <a:r>
                        <a:rPr lang="en-US" sz="1600" kern="100" dirty="0">
                          <a:effectLst/>
                        </a:rPr>
                        <a:t>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GPR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0.9376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3419971"/>
                  </a:ext>
                </a:extLst>
              </a:tr>
              <a:tr h="244652">
                <a:tc>
                  <a:txBody>
                    <a:bodyPr/>
                    <a:lstStyle/>
                    <a:p>
                      <a:pPr algn="ctr">
                        <a:spcAft>
                          <a:spcPts val="0"/>
                        </a:spcAft>
                        <a:tabLst>
                          <a:tab pos="226695" algn="l"/>
                        </a:tabLst>
                      </a:pPr>
                      <a:r>
                        <a:rPr lang="en-US" sz="1600" kern="100" dirty="0">
                          <a:effectLst/>
                        </a:rPr>
                        <a:t>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0.9692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2111259"/>
                  </a:ext>
                </a:extLst>
              </a:tr>
              <a:tr h="244652">
                <a:tc>
                  <a:txBody>
                    <a:bodyPr/>
                    <a:lstStyle/>
                    <a:p>
                      <a:pPr algn="ctr">
                        <a:spcAft>
                          <a:spcPts val="0"/>
                        </a:spcAft>
                        <a:tabLst>
                          <a:tab pos="226695" algn="l"/>
                        </a:tabLst>
                      </a:pPr>
                      <a:r>
                        <a:rPr lang="en-US" sz="1600" kern="100" dirty="0">
                          <a:effectLst/>
                        </a:rPr>
                        <a:t>5</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0.9364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1918414"/>
                  </a:ext>
                </a:extLst>
              </a:tr>
              <a:tr h="244652">
                <a:tc>
                  <a:txBody>
                    <a:bodyPr/>
                    <a:lstStyle/>
                    <a:p>
                      <a:pPr algn="ctr">
                        <a:spcAft>
                          <a:spcPts val="0"/>
                        </a:spcAft>
                        <a:tabLst>
                          <a:tab pos="226695" algn="l"/>
                        </a:tabLst>
                      </a:pPr>
                      <a:r>
                        <a:rPr lang="en-US" sz="1600" kern="100" dirty="0">
                          <a:effectLst/>
                        </a:rPr>
                        <a:t>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SVR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0.9548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2045825"/>
                  </a:ext>
                </a:extLst>
              </a:tr>
              <a:tr h="244652">
                <a:tc>
                  <a:txBody>
                    <a:bodyPr/>
                    <a:lstStyle/>
                    <a:p>
                      <a:pPr algn="ctr">
                        <a:spcAft>
                          <a:spcPts val="0"/>
                        </a:spcAft>
                        <a:tabLst>
                          <a:tab pos="226695" algn="l"/>
                        </a:tabLst>
                      </a:pPr>
                      <a:r>
                        <a:rPr lang="en-US" sz="1600" kern="100" dirty="0">
                          <a:effectLst/>
                        </a:rPr>
                        <a:t>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a:effectLst/>
                        </a:rPr>
                        <a:t>SVR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0.9791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9998790"/>
                  </a:ext>
                </a:extLst>
              </a:tr>
              <a:tr h="244652">
                <a:tc>
                  <a:txBody>
                    <a:bodyPr/>
                    <a:lstStyle/>
                    <a:p>
                      <a:pPr algn="ctr">
                        <a:spcAft>
                          <a:spcPts val="0"/>
                        </a:spcAft>
                        <a:tabLst>
                          <a:tab pos="226695" algn="l"/>
                        </a:tabLst>
                      </a:pPr>
                      <a:r>
                        <a:rPr lang="en-US" sz="1600" kern="100" dirty="0">
                          <a:effectLst/>
                        </a:rPr>
                        <a:t>8</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RF</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226695" algn="l"/>
                        </a:tabLst>
                      </a:pPr>
                      <a:r>
                        <a:rPr lang="en-US" sz="1600" kern="100" dirty="0">
                          <a:effectLst/>
                        </a:rPr>
                        <a:t>0.9212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2527004"/>
                  </a:ext>
                </a:extLst>
              </a:tr>
            </a:tbl>
          </a:graphicData>
        </a:graphic>
      </p:graphicFrame>
      <p:sp>
        <p:nvSpPr>
          <p:cNvPr id="33" name="文本框 32">
            <a:extLst>
              <a:ext uri="{FF2B5EF4-FFF2-40B4-BE49-F238E27FC236}">
                <a16:creationId xmlns:a16="http://schemas.microsoft.com/office/drawing/2014/main" id="{1F1FFA40-6250-43CF-BB78-3482D11DB5B1}"/>
              </a:ext>
            </a:extLst>
          </p:cNvPr>
          <p:cNvSpPr txBox="1"/>
          <p:nvPr/>
        </p:nvSpPr>
        <p:spPr>
          <a:xfrm>
            <a:off x="8578779" y="5249508"/>
            <a:ext cx="20527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三、</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个簇中每个簇选择的最优回归预测模型</a:t>
            </a:r>
          </a:p>
        </p:txBody>
      </p:sp>
      <p:sp>
        <p:nvSpPr>
          <p:cNvPr id="38" name="文本框 37">
            <a:extLst>
              <a:ext uri="{FF2B5EF4-FFF2-40B4-BE49-F238E27FC236}">
                <a16:creationId xmlns:a16="http://schemas.microsoft.com/office/drawing/2014/main" id="{278292B6-E4E0-4383-A7AD-04592B1DC4AD}"/>
              </a:ext>
            </a:extLst>
          </p:cNvPr>
          <p:cNvSpPr txBox="1"/>
          <p:nvPr/>
        </p:nvSpPr>
        <p:spPr>
          <a:xfrm>
            <a:off x="1127448" y="4003575"/>
            <a:ext cx="45356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      一、针对</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个不同的合金簇，三个候选模型（</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RF</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SVR</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和</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GPR</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）分别在每个簇上的预测精度（适应度）</a:t>
            </a:r>
          </a:p>
        </p:txBody>
      </p:sp>
      <p:sp>
        <p:nvSpPr>
          <p:cNvPr id="44" name="箭头: 下 43">
            <a:extLst>
              <a:ext uri="{FF2B5EF4-FFF2-40B4-BE49-F238E27FC236}">
                <a16:creationId xmlns:a16="http://schemas.microsoft.com/office/drawing/2014/main" id="{23FB23C9-5A66-454A-9D7A-620734C106B7}"/>
              </a:ext>
            </a:extLst>
          </p:cNvPr>
          <p:cNvSpPr/>
          <p:nvPr/>
        </p:nvSpPr>
        <p:spPr>
          <a:xfrm rot="16200000">
            <a:off x="5643245" y="2749624"/>
            <a:ext cx="550912" cy="518003"/>
          </a:xfrm>
          <a:prstGeom prst="down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文本框 48">
            <a:extLst>
              <a:ext uri="{FF2B5EF4-FFF2-40B4-BE49-F238E27FC236}">
                <a16:creationId xmlns:a16="http://schemas.microsoft.com/office/drawing/2014/main" id="{C2A3A312-69F1-4A82-9366-6171EB5315D8}"/>
              </a:ext>
            </a:extLst>
          </p:cNvPr>
          <p:cNvSpPr txBox="1"/>
          <p:nvPr/>
        </p:nvSpPr>
        <p:spPr>
          <a:xfrm>
            <a:off x="3960918" y="3163607"/>
            <a:ext cx="195543"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5D4C2031-4D39-43F3-8981-4EFEB7267428}"/>
              </a:ext>
            </a:extLst>
          </p:cNvPr>
          <p:cNvSpPr txBox="1"/>
          <p:nvPr/>
        </p:nvSpPr>
        <p:spPr>
          <a:xfrm>
            <a:off x="1190680" y="722181"/>
            <a:ext cx="551716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聚类划分结果展示和最优回归模型的选择</a:t>
            </a:r>
          </a:p>
        </p:txBody>
      </p:sp>
      <p:sp>
        <p:nvSpPr>
          <p:cNvPr id="35" name="文本框 34">
            <a:extLst>
              <a:ext uri="{FF2B5EF4-FFF2-40B4-BE49-F238E27FC236}">
                <a16:creationId xmlns:a16="http://schemas.microsoft.com/office/drawing/2014/main" id="{659B3669-1750-4597-96A2-A51B42658C37}"/>
              </a:ext>
            </a:extLst>
          </p:cNvPr>
          <p:cNvSpPr txBox="1"/>
          <p:nvPr/>
        </p:nvSpPr>
        <p:spPr>
          <a:xfrm>
            <a:off x="6317843" y="4003575"/>
            <a:ext cx="47887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二、</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266</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条合金样本依据成分、热处理工艺、试验条件和微观结构属性最终被划为</a:t>
            </a:r>
            <a:r>
              <a:rPr kumimoji="0" lang="en-US" altLang="zh-CN"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14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个具有不同蠕变机制的合金簇</a:t>
            </a:r>
          </a:p>
        </p:txBody>
      </p:sp>
      <p:pic>
        <p:nvPicPr>
          <p:cNvPr id="5" name="图片 4">
            <a:extLst>
              <a:ext uri="{FF2B5EF4-FFF2-40B4-BE49-F238E27FC236}">
                <a16:creationId xmlns:a16="http://schemas.microsoft.com/office/drawing/2014/main" id="{F500601E-2D2E-4DC8-B7D2-9ED68DA21982}"/>
              </a:ext>
            </a:extLst>
          </p:cNvPr>
          <p:cNvPicPr>
            <a:picLocks noChangeAspect="1"/>
          </p:cNvPicPr>
          <p:nvPr/>
        </p:nvPicPr>
        <p:blipFill>
          <a:blip r:embed="rId4"/>
          <a:stretch>
            <a:fillRect/>
          </a:stretch>
        </p:blipFill>
        <p:spPr>
          <a:xfrm>
            <a:off x="1187147" y="1052736"/>
            <a:ext cx="4133208" cy="2924285"/>
          </a:xfrm>
          <a:prstGeom prst="rect">
            <a:avLst/>
          </a:prstGeom>
        </p:spPr>
      </p:pic>
      <p:sp>
        <p:nvSpPr>
          <p:cNvPr id="4" name="箭头: 上弧形 3">
            <a:extLst>
              <a:ext uri="{FF2B5EF4-FFF2-40B4-BE49-F238E27FC236}">
                <a16:creationId xmlns:a16="http://schemas.microsoft.com/office/drawing/2014/main" id="{676F89F4-B5CF-4266-8161-1BCA3A32ECE1}"/>
              </a:ext>
            </a:extLst>
          </p:cNvPr>
          <p:cNvSpPr/>
          <p:nvPr/>
        </p:nvSpPr>
        <p:spPr>
          <a:xfrm rot="5400000">
            <a:off x="10369906" y="3664487"/>
            <a:ext cx="1707598" cy="1075170"/>
          </a:xfrm>
          <a:prstGeom prst="curvedDownArrow">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solidFill>
                  <a:srgbClr val="FFC000"/>
                </a:solid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8859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1199456" y="74571"/>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sp>
        <p:nvSpPr>
          <p:cNvPr id="3" name="文本框 2">
            <a:extLst>
              <a:ext uri="{FF2B5EF4-FFF2-40B4-BE49-F238E27FC236}">
                <a16:creationId xmlns:a16="http://schemas.microsoft.com/office/drawing/2014/main" id="{5D4C2031-4D39-43F3-8981-4EFEB7267428}"/>
              </a:ext>
            </a:extLst>
          </p:cNvPr>
          <p:cNvSpPr txBox="1"/>
          <p:nvPr/>
        </p:nvSpPr>
        <p:spPr>
          <a:xfrm>
            <a:off x="1874975" y="729036"/>
            <a:ext cx="551716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不同回归模型预测结果的分析与比较</a:t>
            </a:r>
          </a:p>
        </p:txBody>
      </p:sp>
      <p:sp>
        <p:nvSpPr>
          <p:cNvPr id="14" name="矩形 13">
            <a:extLst>
              <a:ext uri="{FF2B5EF4-FFF2-40B4-BE49-F238E27FC236}">
                <a16:creationId xmlns:a16="http://schemas.microsoft.com/office/drawing/2014/main" id="{9D6EF789-72FA-4AD9-AFFC-33DB5A0CFBBA}"/>
              </a:ext>
            </a:extLst>
          </p:cNvPr>
          <p:cNvSpPr/>
          <p:nvPr/>
        </p:nvSpPr>
        <p:spPr>
          <a:xfrm>
            <a:off x="911424" y="1044327"/>
            <a:ext cx="10009112"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(Random Forest) RF</a:t>
            </a:r>
            <a:r>
              <a:rPr kumimoji="0" lang="zh-CN"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(Support Vector Regression) SVR</a:t>
            </a:r>
            <a:r>
              <a:rPr kumimoji="0" lang="zh-CN"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(Gaussian Process Regression)</a:t>
            </a:r>
            <a:r>
              <a:rPr kumimoji="0" lang="zh-CN" altLang="en-US"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GPR</a:t>
            </a:r>
            <a:r>
              <a:rPr kumimoji="0" lang="zh-CN"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(Back Propagation Neural Network)BPNN</a:t>
            </a:r>
            <a:r>
              <a:rPr kumimoji="0" lang="zh-CN" altLang="en-US"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MLR(Multiple liner Regression)</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和我们的模型</a:t>
            </a:r>
            <a:r>
              <a:rPr kumimoji="0" lang="en-US" altLang="zh-CN" sz="2000" b="0" i="0" u="none" strike="noStrike" kern="100" cap="none" spc="-2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DCSA</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分别用</a:t>
            </a:r>
            <a:r>
              <a:rPr kumimoji="0" lang="zh-CN"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来预测</a:t>
            </a:r>
            <a:r>
              <a:rPr kumimoji="0" lang="zh-CN" altLang="en-US"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合金的</a:t>
            </a:r>
            <a:r>
              <a:rPr kumimoji="0" lang="zh-CN" altLang="zh-CN" sz="2000" b="0" i="0" u="none" strike="noStrike" kern="100" cap="none" spc="-2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蠕变断裂寿命。</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1" name="表格 10">
            <a:extLst>
              <a:ext uri="{FF2B5EF4-FFF2-40B4-BE49-F238E27FC236}">
                <a16:creationId xmlns:a16="http://schemas.microsoft.com/office/drawing/2014/main" id="{547B869A-859F-4C14-BC57-1598CE744198}"/>
              </a:ext>
            </a:extLst>
          </p:cNvPr>
          <p:cNvGraphicFramePr>
            <a:graphicFrameLocks noGrp="1"/>
          </p:cNvGraphicFramePr>
          <p:nvPr/>
        </p:nvGraphicFramePr>
        <p:xfrm>
          <a:off x="1343472" y="3004503"/>
          <a:ext cx="8966920" cy="3319585"/>
        </p:xfrm>
        <a:graphic>
          <a:graphicData uri="http://schemas.openxmlformats.org/drawingml/2006/table">
            <a:tbl>
              <a:tblPr firstRow="1" firstCol="1" bandRow="1"/>
              <a:tblGrid>
                <a:gridCol w="2987536">
                  <a:extLst>
                    <a:ext uri="{9D8B030D-6E8A-4147-A177-3AD203B41FA5}">
                      <a16:colId xmlns:a16="http://schemas.microsoft.com/office/drawing/2014/main" val="2268683379"/>
                    </a:ext>
                  </a:extLst>
                </a:gridCol>
                <a:gridCol w="746613">
                  <a:extLst>
                    <a:ext uri="{9D8B030D-6E8A-4147-A177-3AD203B41FA5}">
                      <a16:colId xmlns:a16="http://schemas.microsoft.com/office/drawing/2014/main" val="15977626"/>
                    </a:ext>
                  </a:extLst>
                </a:gridCol>
                <a:gridCol w="746613">
                  <a:extLst>
                    <a:ext uri="{9D8B030D-6E8A-4147-A177-3AD203B41FA5}">
                      <a16:colId xmlns:a16="http://schemas.microsoft.com/office/drawing/2014/main" val="1177475291"/>
                    </a:ext>
                  </a:extLst>
                </a:gridCol>
                <a:gridCol w="747693">
                  <a:extLst>
                    <a:ext uri="{9D8B030D-6E8A-4147-A177-3AD203B41FA5}">
                      <a16:colId xmlns:a16="http://schemas.microsoft.com/office/drawing/2014/main" val="3079579806"/>
                    </a:ext>
                  </a:extLst>
                </a:gridCol>
                <a:gridCol w="747693">
                  <a:extLst>
                    <a:ext uri="{9D8B030D-6E8A-4147-A177-3AD203B41FA5}">
                      <a16:colId xmlns:a16="http://schemas.microsoft.com/office/drawing/2014/main" val="252448522"/>
                    </a:ext>
                  </a:extLst>
                </a:gridCol>
                <a:gridCol w="747693">
                  <a:extLst>
                    <a:ext uri="{9D8B030D-6E8A-4147-A177-3AD203B41FA5}">
                      <a16:colId xmlns:a16="http://schemas.microsoft.com/office/drawing/2014/main" val="1408823648"/>
                    </a:ext>
                  </a:extLst>
                </a:gridCol>
                <a:gridCol w="747693">
                  <a:extLst>
                    <a:ext uri="{9D8B030D-6E8A-4147-A177-3AD203B41FA5}">
                      <a16:colId xmlns:a16="http://schemas.microsoft.com/office/drawing/2014/main" val="4184185269"/>
                    </a:ext>
                  </a:extLst>
                </a:gridCol>
                <a:gridCol w="747693">
                  <a:extLst>
                    <a:ext uri="{9D8B030D-6E8A-4147-A177-3AD203B41FA5}">
                      <a16:colId xmlns:a16="http://schemas.microsoft.com/office/drawing/2014/main" val="1716449404"/>
                    </a:ext>
                  </a:extLst>
                </a:gridCol>
                <a:gridCol w="747693">
                  <a:extLst>
                    <a:ext uri="{9D8B030D-6E8A-4147-A177-3AD203B41FA5}">
                      <a16:colId xmlns:a16="http://schemas.microsoft.com/office/drawing/2014/main" val="1991024265"/>
                    </a:ext>
                  </a:extLst>
                </a:gridCol>
              </a:tblGrid>
              <a:tr h="368843">
                <a:tc rowSpan="2">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回归模型</a:t>
                      </a: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RMSE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en-US" sz="1700" i="1" kern="100">
                          <a:effectLst/>
                          <a:latin typeface="Times New Roman" panose="02020603050405020304" pitchFamily="18" charset="0"/>
                          <a:ea typeface="等线" panose="02010600030101010101" pitchFamily="2" charset="-122"/>
                          <a:cs typeface="Times New Roman" panose="02020603050405020304" pitchFamily="18" charset="0"/>
                        </a:rPr>
                        <a:t>MAPE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4945349"/>
                  </a:ext>
                </a:extLst>
              </a:tr>
              <a:tr h="368843">
                <a:tc vMerge="1">
                  <a:txBody>
                    <a:bodyPr/>
                    <a:lstStyle/>
                    <a:p>
                      <a:endParaRPr lang="zh-CN" altLang="en-US"/>
                    </a:p>
                  </a:txBody>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Ave</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Dev</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Max</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Times New Roman" panose="02020603050405020304" pitchFamily="18" charset="0"/>
                          <a:ea typeface="等线" panose="02010600030101010101" pitchFamily="2" charset="-122"/>
                          <a:cs typeface="Times New Roman" panose="02020603050405020304" pitchFamily="18" charset="0"/>
                        </a:rPr>
                        <a:t>Min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008352"/>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随机森林回归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(RF)</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0.0049</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0.0685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0.0584</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68065748"/>
                  </a:ext>
                </a:extLst>
              </a:tr>
              <a:tr h="368843">
                <a:tc>
                  <a:txBody>
                    <a:bodyPr/>
                    <a:lstStyle/>
                    <a:p>
                      <a:pPr algn="ctr">
                        <a:spcAft>
                          <a:spcPts val="0"/>
                        </a:spcAft>
                      </a:pPr>
                      <a:r>
                        <a:rPr lang="zh-CN" sz="1700" kern="100">
                          <a:effectLst/>
                          <a:latin typeface="等线" panose="02010600030101010101" pitchFamily="2" charset="-122"/>
                          <a:ea typeface="等线" panose="02010600030101010101" pitchFamily="2" charset="-122"/>
                          <a:cs typeface="Times New Roman" panose="02020603050405020304" pitchFamily="18" charset="0"/>
                        </a:rPr>
                        <a:t>支持向量回归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(SVR)</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30287778"/>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高斯过程回归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(GPR)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0.0749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0.0641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0.0705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0.0592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2348896"/>
                  </a:ext>
                </a:extLst>
              </a:tr>
              <a:tr h="368843">
                <a:tc>
                  <a:txBody>
                    <a:bodyPr/>
                    <a:lstStyle/>
                    <a:p>
                      <a:pPr algn="ctr">
                        <a:spcAft>
                          <a:spcPts val="0"/>
                        </a:spcAft>
                      </a:pPr>
                      <a:r>
                        <a:rPr lang="en-US" sz="1700" kern="100">
                          <a:effectLst/>
                          <a:latin typeface="等线" panose="02010600030101010101" pitchFamily="2" charset="-122"/>
                          <a:ea typeface="等线" panose="02010600030101010101" pitchFamily="2" charset="-122"/>
                          <a:cs typeface="Times New Roman" panose="02020603050405020304" pitchFamily="18" charset="0"/>
                        </a:rPr>
                        <a:t>BP</a:t>
                      </a:r>
                      <a:r>
                        <a:rPr lang="zh-CN" sz="1700" kern="100">
                          <a:effectLst/>
                          <a:latin typeface="等线" panose="02010600030101010101" pitchFamily="2" charset="-122"/>
                          <a:ea typeface="等线" panose="02010600030101010101" pitchFamily="2" charset="-122"/>
                          <a:cs typeface="Times New Roman" panose="02020603050405020304" pitchFamily="18" charset="0"/>
                        </a:rPr>
                        <a:t>神经网络回归</a:t>
                      </a:r>
                      <a:r>
                        <a:rPr lang="en-US" sz="1700" kern="100">
                          <a:effectLst/>
                          <a:latin typeface="等线" panose="02010600030101010101" pitchFamily="2" charset="-122"/>
                          <a:ea typeface="等线" panose="02010600030101010101" pitchFamily="2" charset="-122"/>
                          <a:cs typeface="Times New Roman" panose="02020603050405020304" pitchFamily="18" charset="0"/>
                        </a:rPr>
                        <a:t>(BPNN)</a:t>
                      </a:r>
                      <a:endParaRPr lang="zh-CN" sz="17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0.0699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0.0745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0.0591</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0.0051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0.0642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0.0541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3540925"/>
                  </a:ext>
                </a:extLst>
              </a:tr>
              <a:tr h="368843">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多元线性回归</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(MLR)</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altLang="zh-CN"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0.0832</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0.0911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0.0763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0.0733</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0.0070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0.0802</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0.0663</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49140848"/>
                  </a:ext>
                </a:extLst>
              </a:tr>
              <a:tr h="737684">
                <a:tc>
                  <a:txBody>
                    <a:bodyPr/>
                    <a:lstStyle/>
                    <a:p>
                      <a:pPr algn="ctr">
                        <a:spcAft>
                          <a:spcPts val="0"/>
                        </a:spcAft>
                      </a:pPr>
                      <a:r>
                        <a:rPr lang="zh-CN" sz="1700" kern="100" dirty="0">
                          <a:effectLst/>
                          <a:latin typeface="等线" panose="02010600030101010101" pitchFamily="2" charset="-122"/>
                          <a:ea typeface="等线" panose="02010600030101010101" pitchFamily="2" charset="-122"/>
                          <a:cs typeface="Times New Roman" panose="02020603050405020304" pitchFamily="18" charset="0"/>
                        </a:rPr>
                        <a:t>我们的模型</a:t>
                      </a:r>
                      <a:r>
                        <a:rPr lang="en-US" sz="1700" kern="100" dirty="0">
                          <a:effectLst/>
                          <a:latin typeface="等线" panose="02010600030101010101" pitchFamily="2" charset="-122"/>
                          <a:ea typeface="等线" panose="02010600030101010101" pitchFamily="2" charset="-122"/>
                          <a:cs typeface="Times New Roman" panose="02020603050405020304" pitchFamily="18" charset="0"/>
                        </a:rPr>
                        <a:t>(DCSA)</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0.0359</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0.0023</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0.0375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0.0340</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0.0304</a:t>
                      </a:r>
                      <a:endParaRPr lang="zh-CN" sz="17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solidFill>
                            <a:schemeClr val="accent6">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0.0017</a:t>
                      </a:r>
                      <a:endParaRPr lang="zh-CN" sz="1700" kern="100" dirty="0">
                        <a:solidFill>
                          <a:schemeClr val="accent6">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0.0315</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algn="ctr">
                        <a:spcAft>
                          <a:spcPts val="0"/>
                        </a:spcAft>
                      </a:pPr>
                      <a:r>
                        <a:rPr lang="en-US" sz="1700" kern="100" dirty="0">
                          <a:effectLst/>
                          <a:latin typeface="Times New Roman" panose="02020603050405020304" pitchFamily="18" charset="0"/>
                          <a:ea typeface="等线" panose="02010600030101010101" pitchFamily="2" charset="-122"/>
                          <a:cs typeface="Times New Roman" panose="02020603050405020304" pitchFamily="18" charset="0"/>
                        </a:rPr>
                        <a:t>0.0291</a:t>
                      </a:r>
                      <a:endParaRPr lang="zh-CN" sz="1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1567515"/>
                  </a:ext>
                </a:extLst>
              </a:tr>
            </a:tbl>
          </a:graphicData>
        </a:graphic>
      </p:graphicFrame>
      <p:sp>
        <p:nvSpPr>
          <p:cNvPr id="12" name="矩形 11">
            <a:extLst>
              <a:ext uri="{FF2B5EF4-FFF2-40B4-BE49-F238E27FC236}">
                <a16:creationId xmlns:a16="http://schemas.microsoft.com/office/drawing/2014/main" id="{053E79E4-0995-475A-9CC0-AEF6281CBDCB}"/>
              </a:ext>
            </a:extLst>
          </p:cNvPr>
          <p:cNvSpPr/>
          <p:nvPr/>
        </p:nvSpPr>
        <p:spPr>
          <a:xfrm>
            <a:off x="10578573" y="5579676"/>
            <a:ext cx="1494091" cy="1169551"/>
          </a:xfrm>
          <a:prstGeom prst="rect">
            <a:avLst/>
          </a:prstGeom>
          <a:ln>
            <a:solidFill>
              <a:schemeClr val="accent1"/>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注：</a:t>
            </a:r>
            <a:endPar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*Ave</a:t>
            </a:r>
            <a:r>
              <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表示</a:t>
            </a:r>
            <a:r>
              <a:rPr kumimoji="0" lang="zh-CN" altLang="en-US"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期望</a:t>
            </a:r>
            <a:endPar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*Dev</a:t>
            </a:r>
            <a:r>
              <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表示标准差</a:t>
            </a:r>
            <a:endPar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*Max</a:t>
            </a:r>
            <a:r>
              <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表示最大值</a:t>
            </a:r>
            <a:endPar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*Min</a:t>
            </a:r>
            <a:r>
              <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表示最小值</a:t>
            </a:r>
          </a:p>
        </p:txBody>
      </p:sp>
      <p:sp>
        <p:nvSpPr>
          <p:cNvPr id="13" name="文本框 12">
            <a:extLst>
              <a:ext uri="{FF2B5EF4-FFF2-40B4-BE49-F238E27FC236}">
                <a16:creationId xmlns:a16="http://schemas.microsoft.com/office/drawing/2014/main" id="{8C5BA8C4-E387-42B2-A22F-73792C0FF2A2}"/>
              </a:ext>
            </a:extLst>
          </p:cNvPr>
          <p:cNvSpPr txBox="1"/>
          <p:nvPr/>
        </p:nvSpPr>
        <p:spPr>
          <a:xfrm>
            <a:off x="983432" y="1988840"/>
            <a:ext cx="1051316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6</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种模型的交叉验证实验结果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次</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Hold-out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，每次训练集</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(Training set)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和测试集</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(Testing set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样本数目的比例为</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7:3)</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a:extLst>
              <a:ext uri="{FF2B5EF4-FFF2-40B4-BE49-F238E27FC236}">
                <a16:creationId xmlns:a16="http://schemas.microsoft.com/office/drawing/2014/main" id="{6490B4CA-2E43-4A07-B8A4-B1C8164F8C3F}"/>
              </a:ext>
            </a:extLst>
          </p:cNvPr>
          <p:cNvSpPr/>
          <p:nvPr/>
        </p:nvSpPr>
        <p:spPr>
          <a:xfrm>
            <a:off x="4299157" y="3731799"/>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矩形: 圆角 35">
            <a:extLst>
              <a:ext uri="{FF2B5EF4-FFF2-40B4-BE49-F238E27FC236}">
                <a16:creationId xmlns:a16="http://schemas.microsoft.com/office/drawing/2014/main" id="{31259A95-E554-4745-A21E-E1FDC24E24AC}"/>
              </a:ext>
            </a:extLst>
          </p:cNvPr>
          <p:cNvSpPr/>
          <p:nvPr/>
        </p:nvSpPr>
        <p:spPr>
          <a:xfrm>
            <a:off x="7304774" y="3731799"/>
            <a:ext cx="720080" cy="221957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id="{99EC37A4-619E-4498-9BE4-4552E0A7E966}"/>
              </a:ext>
            </a:extLst>
          </p:cNvPr>
          <p:cNvSpPr txBox="1"/>
          <p:nvPr/>
        </p:nvSpPr>
        <p:spPr>
          <a:xfrm>
            <a:off x="4540333" y="6379895"/>
            <a:ext cx="3600400" cy="36933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值越小，模型预测效果越好</a:t>
            </a:r>
          </a:p>
        </p:txBody>
      </p:sp>
      <p:cxnSp>
        <p:nvCxnSpPr>
          <p:cNvPr id="29" name="直接箭头连接符 28">
            <a:extLst>
              <a:ext uri="{FF2B5EF4-FFF2-40B4-BE49-F238E27FC236}">
                <a16:creationId xmlns:a16="http://schemas.microsoft.com/office/drawing/2014/main" id="{1F79F941-BF8F-492A-ACBC-4D7738888C45}"/>
              </a:ext>
            </a:extLst>
          </p:cNvPr>
          <p:cNvCxnSpPr>
            <a:cxnSpLocks/>
            <a:stCxn id="20" idx="2"/>
            <a:endCxn id="27" idx="0"/>
          </p:cNvCxnSpPr>
          <p:nvPr/>
        </p:nvCxnSpPr>
        <p:spPr>
          <a:xfrm>
            <a:off x="4659197" y="5951373"/>
            <a:ext cx="1681336"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22BE564-D7D4-40F9-AC11-6AD183814EBC}"/>
              </a:ext>
            </a:extLst>
          </p:cNvPr>
          <p:cNvCxnSpPr>
            <a:cxnSpLocks/>
            <a:stCxn id="36" idx="2"/>
            <a:endCxn id="27" idx="0"/>
          </p:cNvCxnSpPr>
          <p:nvPr/>
        </p:nvCxnSpPr>
        <p:spPr>
          <a:xfrm flipH="1">
            <a:off x="6340534" y="5951373"/>
            <a:ext cx="1324281" cy="428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FE3D59DD-6A17-4F92-9BB8-84556C158959}"/>
              </a:ext>
            </a:extLst>
          </p:cNvPr>
          <p:cNvSpPr/>
          <p:nvPr/>
        </p:nvSpPr>
        <p:spPr>
          <a:xfrm>
            <a:off x="5109965" y="3731799"/>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矩形: 圆角 41">
            <a:extLst>
              <a:ext uri="{FF2B5EF4-FFF2-40B4-BE49-F238E27FC236}">
                <a16:creationId xmlns:a16="http://schemas.microsoft.com/office/drawing/2014/main" id="{DCCC6CAC-F000-4A61-9796-B4F7C3F17849}"/>
              </a:ext>
            </a:extLst>
          </p:cNvPr>
          <p:cNvSpPr/>
          <p:nvPr/>
        </p:nvSpPr>
        <p:spPr>
          <a:xfrm>
            <a:off x="8106222" y="3731799"/>
            <a:ext cx="701361" cy="2219574"/>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文本框 45">
            <a:extLst>
              <a:ext uri="{FF2B5EF4-FFF2-40B4-BE49-F238E27FC236}">
                <a16:creationId xmlns:a16="http://schemas.microsoft.com/office/drawing/2014/main" id="{10C05D0B-6457-4155-A7CD-7E1D85F5BC98}"/>
              </a:ext>
            </a:extLst>
          </p:cNvPr>
          <p:cNvSpPr txBox="1"/>
          <p:nvPr/>
        </p:nvSpPr>
        <p:spPr>
          <a:xfrm>
            <a:off x="6701507" y="2558185"/>
            <a:ext cx="3600400" cy="369332"/>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值越小，模型的性能越稳定</a:t>
            </a:r>
          </a:p>
        </p:txBody>
      </p:sp>
      <p:cxnSp>
        <p:nvCxnSpPr>
          <p:cNvPr id="40" name="直接箭头连接符 39">
            <a:extLst>
              <a:ext uri="{FF2B5EF4-FFF2-40B4-BE49-F238E27FC236}">
                <a16:creationId xmlns:a16="http://schemas.microsoft.com/office/drawing/2014/main" id="{BC24138F-A8A3-4843-8F42-51E19070F22A}"/>
              </a:ext>
            </a:extLst>
          </p:cNvPr>
          <p:cNvCxnSpPr>
            <a:cxnSpLocks/>
            <a:stCxn id="32" idx="0"/>
          </p:cNvCxnSpPr>
          <p:nvPr/>
        </p:nvCxnSpPr>
        <p:spPr>
          <a:xfrm flipV="1">
            <a:off x="5460645" y="2927517"/>
            <a:ext cx="2366904"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F51AFBF-C65F-4739-9798-333167222DE0}"/>
              </a:ext>
            </a:extLst>
          </p:cNvPr>
          <p:cNvCxnSpPr>
            <a:cxnSpLocks/>
            <a:stCxn id="42" idx="0"/>
          </p:cNvCxnSpPr>
          <p:nvPr/>
        </p:nvCxnSpPr>
        <p:spPr>
          <a:xfrm flipH="1" flipV="1">
            <a:off x="7827550" y="2927517"/>
            <a:ext cx="629353" cy="80428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14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1203503" y="26742"/>
            <a:ext cx="8229600" cy="673453"/>
          </a:xfrm>
        </p:spPr>
        <p:txBody>
          <a:bodyPr>
            <a:normAutofit fontScale="90000"/>
          </a:bodyPr>
          <a:lstStyle/>
          <a:p>
            <a:r>
              <a:rPr lang="zh-CN" altLang="en-US" sz="2400" dirty="0">
                <a:solidFill>
                  <a:srgbClr val="FF0000"/>
                </a:solidFill>
              </a:rPr>
              <a:t>结合材料多尺度属性的分而治之的机器学习方法</a:t>
            </a:r>
            <a:br>
              <a:rPr lang="en-US" altLang="zh-CN" sz="2400" dirty="0">
                <a:solidFill>
                  <a:srgbClr val="FF0000"/>
                </a:solidFill>
              </a:rPr>
            </a:br>
            <a:r>
              <a:rPr lang="en-US" altLang="zh-CN" sz="2400" dirty="0">
                <a:solidFill>
                  <a:srgbClr val="FF0000"/>
                </a:solidFill>
              </a:rPr>
              <a:t>—</a:t>
            </a:r>
            <a:r>
              <a:rPr lang="zh-CN" altLang="en-US" sz="2400" dirty="0">
                <a:solidFill>
                  <a:srgbClr val="FF0000"/>
                </a:solidFill>
              </a:rPr>
              <a:t>蠕变断裂寿命预测结果与讨论</a:t>
            </a:r>
          </a:p>
        </p:txBody>
      </p:sp>
      <p:pic>
        <p:nvPicPr>
          <p:cNvPr id="72" name="图片 71">
            <a:extLst>
              <a:ext uri="{FF2B5EF4-FFF2-40B4-BE49-F238E27FC236}">
                <a16:creationId xmlns:a16="http://schemas.microsoft.com/office/drawing/2014/main" id="{45438AB8-CEF3-4A08-9BF2-69B4B24C8BAA}"/>
              </a:ext>
            </a:extLst>
          </p:cNvPr>
          <p:cNvPicPr/>
          <p:nvPr/>
        </p:nvPicPr>
        <p:blipFill>
          <a:blip r:embed="rId3"/>
          <a:stretch>
            <a:fillRect/>
          </a:stretch>
        </p:blipFill>
        <p:spPr>
          <a:xfrm>
            <a:off x="1454952" y="4488505"/>
            <a:ext cx="3182915" cy="2316140"/>
          </a:xfrm>
          <a:prstGeom prst="rect">
            <a:avLst/>
          </a:prstGeom>
        </p:spPr>
      </p:pic>
      <p:sp>
        <p:nvSpPr>
          <p:cNvPr id="3" name="矩形 2">
            <a:extLst>
              <a:ext uri="{FF2B5EF4-FFF2-40B4-BE49-F238E27FC236}">
                <a16:creationId xmlns:a16="http://schemas.microsoft.com/office/drawing/2014/main" id="{5A0332B8-692D-42A5-B119-02FCF50A2AA3}"/>
              </a:ext>
            </a:extLst>
          </p:cNvPr>
          <p:cNvSpPr/>
          <p:nvPr/>
        </p:nvSpPr>
        <p:spPr>
          <a:xfrm>
            <a:off x="7689321" y="823051"/>
            <a:ext cx="4111873" cy="3970318"/>
          </a:xfrm>
          <a:prstGeom prst="rect">
            <a:avLst/>
          </a:prstGeom>
        </p:spPr>
        <p:txBody>
          <a:bodyPr wrap="square">
            <a:spAutoFit/>
          </a:bodyPr>
          <a:lstStyle/>
          <a:p>
            <a:pPr eaLnBrk="1" fontAlgn="auto" hangingPunct="1">
              <a:spcBef>
                <a:spcPts val="0"/>
              </a:spcBef>
              <a:spcAft>
                <a:spcPts val="0"/>
              </a:spcAft>
            </a:pPr>
            <a:r>
              <a:rPr lang="zh-CN" altLang="en-US" b="1" kern="100" spc="-20" dirty="0">
                <a:solidFill>
                  <a:srgbClr val="FF0000"/>
                </a:solidFill>
                <a:latin typeface="宋体" panose="02010600030101010101" pitchFamily="2" charset="-122"/>
              </a:rPr>
              <a:t>分析与讨论</a:t>
            </a:r>
            <a:endParaRPr lang="en-US" altLang="zh-CN" b="1" kern="100" spc="-20" dirty="0">
              <a:solidFill>
                <a:srgbClr val="FF0000"/>
              </a:solidFill>
              <a:latin typeface="宋体" panose="02010600030101010101" pitchFamily="2" charset="-122"/>
            </a:endParaRPr>
          </a:p>
          <a:p>
            <a:pPr eaLnBrk="1" fontAlgn="auto" hangingPunct="1">
              <a:spcBef>
                <a:spcPts val="0"/>
              </a:spcBef>
              <a:spcAft>
                <a:spcPts val="0"/>
              </a:spcAft>
            </a:pPr>
            <a:r>
              <a:rPr lang="en-US" altLang="zh-CN" kern="100" spc="-20" dirty="0">
                <a:solidFill>
                  <a:srgbClr val="000000"/>
                </a:solidFill>
                <a:latin typeface="Times New Roman" panose="02020603050405020304" pitchFamily="18" charset="0"/>
                <a:cs typeface="Times New Roman" panose="02020603050405020304" pitchFamily="18" charset="0"/>
              </a:rPr>
              <a:t>(Random Forest) RF</a:t>
            </a:r>
            <a:r>
              <a:rPr lang="zh-CN" altLang="zh-CN" kern="100" spc="-20" dirty="0">
                <a:solidFill>
                  <a:srgbClr val="000000"/>
                </a:solidFill>
                <a:latin typeface="Times New Roman" panose="02020603050405020304" pitchFamily="18" charset="0"/>
                <a:cs typeface="Times New Roman" panose="02020603050405020304" pitchFamily="18" charset="0"/>
              </a:rPr>
              <a:t>、</a:t>
            </a:r>
            <a:r>
              <a:rPr lang="en-US" altLang="zh-CN" kern="100" spc="-20" dirty="0">
                <a:solidFill>
                  <a:srgbClr val="000000"/>
                </a:solidFill>
                <a:latin typeface="Times New Roman" panose="02020603050405020304" pitchFamily="18" charset="0"/>
                <a:cs typeface="Times New Roman" panose="02020603050405020304" pitchFamily="18" charset="0"/>
              </a:rPr>
              <a:t>(Support Vector Regression) SVR</a:t>
            </a:r>
            <a:r>
              <a:rPr lang="zh-CN" altLang="zh-CN" kern="100" spc="-20" dirty="0">
                <a:solidFill>
                  <a:srgbClr val="000000"/>
                </a:solidFill>
                <a:latin typeface="Times New Roman" panose="02020603050405020304" pitchFamily="18" charset="0"/>
                <a:cs typeface="Times New Roman" panose="02020603050405020304" pitchFamily="18" charset="0"/>
              </a:rPr>
              <a:t>、</a:t>
            </a:r>
            <a:r>
              <a:rPr lang="en-US" altLang="zh-CN" kern="100" spc="-20" dirty="0">
                <a:solidFill>
                  <a:srgbClr val="000000"/>
                </a:solidFill>
                <a:latin typeface="Times New Roman" panose="02020603050405020304" pitchFamily="18" charset="0"/>
                <a:cs typeface="Times New Roman" panose="02020603050405020304" pitchFamily="18" charset="0"/>
              </a:rPr>
              <a:t>(Gaussian Process Regression)</a:t>
            </a:r>
            <a:r>
              <a:rPr lang="zh-CN" altLang="en-US" kern="100" spc="-20" dirty="0">
                <a:solidFill>
                  <a:srgbClr val="000000"/>
                </a:solidFill>
                <a:latin typeface="Times New Roman" panose="02020603050405020304" pitchFamily="18" charset="0"/>
                <a:cs typeface="Times New Roman" panose="02020603050405020304" pitchFamily="18" charset="0"/>
              </a:rPr>
              <a:t> </a:t>
            </a:r>
            <a:r>
              <a:rPr lang="en-US" altLang="zh-CN" kern="100" spc="-20" dirty="0">
                <a:solidFill>
                  <a:srgbClr val="000000"/>
                </a:solidFill>
                <a:latin typeface="Times New Roman" panose="02020603050405020304" pitchFamily="18" charset="0"/>
                <a:cs typeface="Times New Roman" panose="02020603050405020304" pitchFamily="18" charset="0"/>
              </a:rPr>
              <a:t>GPR</a:t>
            </a:r>
            <a:r>
              <a:rPr lang="zh-CN" altLang="zh-CN" kern="100" spc="-20" dirty="0">
                <a:solidFill>
                  <a:srgbClr val="000000"/>
                </a:solidFill>
                <a:latin typeface="Times New Roman" panose="02020603050405020304" pitchFamily="18" charset="0"/>
                <a:cs typeface="Times New Roman" panose="02020603050405020304" pitchFamily="18" charset="0"/>
              </a:rPr>
              <a:t>、</a:t>
            </a:r>
            <a:r>
              <a:rPr lang="en-US" altLang="zh-CN" kern="100" spc="-20" dirty="0">
                <a:solidFill>
                  <a:srgbClr val="000000"/>
                </a:solidFill>
                <a:latin typeface="Times New Roman" panose="02020603050405020304" pitchFamily="18" charset="0"/>
                <a:cs typeface="Times New Roman" panose="02020603050405020304" pitchFamily="18" charset="0"/>
              </a:rPr>
              <a:t>(Back Propagation Neural Networks)BPNN</a:t>
            </a:r>
            <a:r>
              <a:rPr lang="zh-CN" altLang="en-US" kern="100" spc="-20" dirty="0">
                <a:solidFill>
                  <a:srgbClr val="000000"/>
                </a:solidFill>
                <a:latin typeface="Times New Roman" panose="02020603050405020304" pitchFamily="18" charset="0"/>
                <a:cs typeface="Times New Roman" panose="02020603050405020304" pitchFamily="18" charset="0"/>
              </a:rPr>
              <a:t>、</a:t>
            </a:r>
            <a:r>
              <a:rPr lang="en-US" altLang="zh-CN" kern="100" spc="-20" dirty="0">
                <a:solidFill>
                  <a:srgbClr val="000000"/>
                </a:solidFill>
                <a:latin typeface="Times New Roman" panose="02020603050405020304" pitchFamily="18" charset="0"/>
                <a:cs typeface="Times New Roman" panose="02020603050405020304" pitchFamily="18" charset="0"/>
              </a:rPr>
              <a:t>(Multiple liner Regression)</a:t>
            </a:r>
            <a:r>
              <a:rPr lang="zh-CN" altLang="en-US" kern="100" spc="-20" dirty="0">
                <a:solidFill>
                  <a:srgbClr val="000000"/>
                </a:solidFill>
                <a:latin typeface="Times New Roman" panose="02020603050405020304" pitchFamily="18" charset="0"/>
                <a:cs typeface="Times New Roman" panose="02020603050405020304" pitchFamily="18" charset="0"/>
              </a:rPr>
              <a:t>、</a:t>
            </a:r>
            <a:r>
              <a:rPr lang="en-US" altLang="zh-CN" kern="100" spc="-20" dirty="0">
                <a:solidFill>
                  <a:srgbClr val="000000"/>
                </a:solidFill>
                <a:latin typeface="Times New Roman" panose="02020603050405020304" pitchFamily="18" charset="0"/>
                <a:cs typeface="Times New Roman" panose="02020603050405020304" pitchFamily="18" charset="0"/>
              </a:rPr>
              <a:t>MLR</a:t>
            </a:r>
            <a:r>
              <a:rPr lang="zh-CN" altLang="zh-CN" kern="100" spc="-20" dirty="0">
                <a:solidFill>
                  <a:srgbClr val="000000"/>
                </a:solidFill>
                <a:latin typeface="Times New Roman" panose="02020603050405020304" pitchFamily="18" charset="0"/>
                <a:cs typeface="Times New Roman" panose="02020603050405020304" pitchFamily="18" charset="0"/>
              </a:rPr>
              <a:t>和我们的模型</a:t>
            </a:r>
            <a:r>
              <a:rPr lang="en-US" altLang="zh-CN" kern="100" spc="-20" dirty="0">
                <a:solidFill>
                  <a:srgbClr val="000000"/>
                </a:solidFill>
                <a:latin typeface="Times New Roman" panose="02020603050405020304" pitchFamily="18" charset="0"/>
                <a:cs typeface="Times New Roman" panose="02020603050405020304" pitchFamily="18" charset="0"/>
              </a:rPr>
              <a:t>DCSA</a:t>
            </a:r>
            <a:r>
              <a:rPr lang="zh-CN" altLang="zh-CN" kern="100" spc="-20" dirty="0">
                <a:solidFill>
                  <a:srgbClr val="000000"/>
                </a:solidFill>
                <a:latin typeface="Times New Roman" panose="02020603050405020304" pitchFamily="18" charset="0"/>
                <a:cs typeface="Times New Roman" panose="02020603050405020304" pitchFamily="18" charset="0"/>
              </a:rPr>
              <a:t>来预测</a:t>
            </a:r>
            <a:r>
              <a:rPr lang="zh-CN" altLang="en-US" kern="100" spc="-20" dirty="0">
                <a:solidFill>
                  <a:srgbClr val="000000"/>
                </a:solidFill>
                <a:latin typeface="Times New Roman" panose="02020603050405020304" pitchFamily="18" charset="0"/>
                <a:cs typeface="Times New Roman" panose="02020603050405020304" pitchFamily="18" charset="0"/>
              </a:rPr>
              <a:t>合金的</a:t>
            </a:r>
            <a:r>
              <a:rPr lang="zh-CN" altLang="zh-CN" kern="100" spc="-20" dirty="0">
                <a:solidFill>
                  <a:srgbClr val="000000"/>
                </a:solidFill>
                <a:latin typeface="Times New Roman" panose="02020603050405020304" pitchFamily="18" charset="0"/>
                <a:cs typeface="Times New Roman" panose="02020603050405020304" pitchFamily="18" charset="0"/>
              </a:rPr>
              <a:t>蠕变断裂寿命。模型训练性能如</a:t>
            </a:r>
            <a:r>
              <a:rPr lang="zh-CN" altLang="en-US" kern="100" spc="-20" dirty="0">
                <a:solidFill>
                  <a:srgbClr val="000000"/>
                </a:solidFill>
                <a:latin typeface="Times New Roman" panose="02020603050405020304" pitchFamily="18" charset="0"/>
                <a:cs typeface="Times New Roman" panose="02020603050405020304" pitchFamily="18" charset="0"/>
              </a:rPr>
              <a:t>左图所示</a:t>
            </a:r>
            <a:r>
              <a:rPr lang="zh-CN" altLang="zh-CN" kern="100" spc="-20" dirty="0">
                <a:solidFill>
                  <a:srgbClr val="000000"/>
                </a:solidFill>
                <a:latin typeface="Times New Roman" panose="02020603050405020304" pitchFamily="18" charset="0"/>
                <a:cs typeface="Times New Roman" panose="02020603050405020304" pitchFamily="18" charset="0"/>
              </a:rPr>
              <a:t>，横轴为实测蠕变断裂寿命</a:t>
            </a:r>
            <a:r>
              <a:rPr lang="en-US" altLang="zh-CN" kern="100" spc="-20" dirty="0">
                <a:solidFill>
                  <a:srgbClr val="000000"/>
                </a:solidFill>
                <a:latin typeface="Times New Roman" panose="02020603050405020304" pitchFamily="18" charset="0"/>
                <a:cs typeface="Times New Roman" panose="02020603050405020304" pitchFamily="18" charset="0"/>
              </a:rPr>
              <a:t>(</a:t>
            </a:r>
            <a:r>
              <a:rPr lang="zh-CN" altLang="zh-CN" kern="100" spc="-20" dirty="0">
                <a:solidFill>
                  <a:srgbClr val="000000"/>
                </a:solidFill>
                <a:latin typeface="Times New Roman" panose="02020603050405020304" pitchFamily="18" charset="0"/>
                <a:cs typeface="Times New Roman" panose="02020603050405020304" pitchFamily="18" charset="0"/>
              </a:rPr>
              <a:t>实测值</a:t>
            </a:r>
            <a:r>
              <a:rPr lang="en-US" altLang="zh-CN" kern="100" spc="-20" dirty="0">
                <a:solidFill>
                  <a:srgbClr val="000000"/>
                </a:solidFill>
                <a:latin typeface="Times New Roman" panose="02020603050405020304" pitchFamily="18" charset="0"/>
                <a:cs typeface="Times New Roman" panose="02020603050405020304" pitchFamily="18" charset="0"/>
              </a:rPr>
              <a:t>)</a:t>
            </a:r>
            <a:r>
              <a:rPr lang="zh-CN" altLang="zh-CN" kern="100" spc="-20" dirty="0">
                <a:solidFill>
                  <a:srgbClr val="000000"/>
                </a:solidFill>
                <a:latin typeface="Times New Roman" panose="02020603050405020304" pitchFamily="18" charset="0"/>
                <a:cs typeface="Times New Roman" panose="02020603050405020304" pitchFamily="18" charset="0"/>
              </a:rPr>
              <a:t>，纵轴为预测蠕变断裂寿命</a:t>
            </a:r>
            <a:r>
              <a:rPr lang="en-US" altLang="zh-CN" kern="100" spc="-20" dirty="0">
                <a:solidFill>
                  <a:srgbClr val="000000"/>
                </a:solidFill>
                <a:latin typeface="Times New Roman" panose="02020603050405020304" pitchFamily="18" charset="0"/>
                <a:cs typeface="Times New Roman" panose="02020603050405020304" pitchFamily="18" charset="0"/>
              </a:rPr>
              <a:t>(</a:t>
            </a:r>
            <a:r>
              <a:rPr lang="zh-CN" altLang="zh-CN" kern="100" spc="-20" dirty="0">
                <a:solidFill>
                  <a:srgbClr val="000000"/>
                </a:solidFill>
                <a:latin typeface="Times New Roman" panose="02020603050405020304" pitchFamily="18" charset="0"/>
                <a:cs typeface="Times New Roman" panose="02020603050405020304" pitchFamily="18" charset="0"/>
              </a:rPr>
              <a:t>预测值</a:t>
            </a:r>
            <a:r>
              <a:rPr lang="en-US" altLang="zh-CN" kern="100" spc="-20" dirty="0">
                <a:solidFill>
                  <a:srgbClr val="000000"/>
                </a:solidFill>
                <a:latin typeface="Times New Roman" panose="02020603050405020304" pitchFamily="18" charset="0"/>
                <a:cs typeface="Times New Roman" panose="02020603050405020304" pitchFamily="18" charset="0"/>
              </a:rPr>
              <a:t>)</a:t>
            </a:r>
            <a:r>
              <a:rPr lang="zh-CN" altLang="zh-CN" kern="100" spc="-20" dirty="0">
                <a:solidFill>
                  <a:srgbClr val="000000"/>
                </a:solidFill>
                <a:latin typeface="Times New Roman" panose="02020603050405020304" pitchFamily="18" charset="0"/>
                <a:cs typeface="Times New Roman" panose="02020603050405020304" pitchFamily="18" charset="0"/>
              </a:rPr>
              <a:t>。</a:t>
            </a:r>
            <a:endParaRPr lang="en-US" altLang="zh-CN" kern="100" spc="-20" dirty="0">
              <a:solidFill>
                <a:srgbClr val="000000"/>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pPr>
            <a:r>
              <a:rPr lang="zh-CN" altLang="en-US" b="1" kern="100" spc="-20" dirty="0">
                <a:solidFill>
                  <a:srgbClr val="FF0000"/>
                </a:solidFill>
                <a:latin typeface="Times New Roman" panose="02020603050405020304" pitchFamily="18" charset="0"/>
                <a:cs typeface="Times New Roman" panose="02020603050405020304" pitchFamily="18" charset="0"/>
              </a:rPr>
              <a:t>注：</a:t>
            </a:r>
            <a:r>
              <a:rPr lang="zh-CN" altLang="zh-CN" b="1" kern="100" spc="-20" dirty="0">
                <a:solidFill>
                  <a:srgbClr val="FF0000"/>
                </a:solidFill>
                <a:latin typeface="Times New Roman" panose="02020603050405020304" pitchFamily="18" charset="0"/>
                <a:cs typeface="Times New Roman" panose="02020603050405020304" pitchFamily="18" charset="0"/>
              </a:rPr>
              <a:t>将上述六种模型预测的蠕变断裂寿命值作为实测值的函数绘制出来。图沿</a:t>
            </a:r>
            <a:r>
              <a:rPr lang="en-US" altLang="zh-CN" b="1" kern="100" spc="-20" dirty="0">
                <a:solidFill>
                  <a:srgbClr val="FF0000"/>
                </a:solidFill>
                <a:latin typeface="Times New Roman" panose="02020603050405020304" pitchFamily="18" charset="0"/>
                <a:cs typeface="Times New Roman" panose="02020603050405020304" pitchFamily="18" charset="0"/>
              </a:rPr>
              <a:t>45</a:t>
            </a:r>
            <a:r>
              <a:rPr lang="zh-CN" altLang="en-US" b="1" kern="100" spc="-20" dirty="0">
                <a:solidFill>
                  <a:srgbClr val="FF0000"/>
                </a:solidFill>
                <a:latin typeface="Times New Roman" panose="02020603050405020304" pitchFamily="18" charset="0"/>
                <a:cs typeface="Times New Roman" panose="02020603050405020304" pitchFamily="18" charset="0"/>
              </a:rPr>
              <a:t>度</a:t>
            </a:r>
            <a:r>
              <a:rPr lang="zh-CN" altLang="zh-CN" b="1" kern="100" spc="-20" dirty="0">
                <a:solidFill>
                  <a:srgbClr val="FF0000"/>
                </a:solidFill>
                <a:latin typeface="Times New Roman" panose="02020603050405020304" pitchFamily="18" charset="0"/>
                <a:cs typeface="Times New Roman" panose="02020603050405020304" pitchFamily="18" charset="0"/>
              </a:rPr>
              <a:t>对角线排列越紧密，预测的蠕变断裂寿命与实测的蠕变断裂寿命越一致。</a:t>
            </a:r>
            <a:endParaRPr lang="zh-CN" altLang="en-US" b="1" kern="100" spc="-20"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EF98790-9B2C-4B06-9898-D5305419E036}"/>
              </a:ext>
            </a:extLst>
          </p:cNvPr>
          <p:cNvSpPr txBox="1"/>
          <p:nvPr/>
        </p:nvSpPr>
        <p:spPr>
          <a:xfrm>
            <a:off x="5009942" y="4916225"/>
            <a:ext cx="6485817" cy="1477328"/>
          </a:xfrm>
          <a:prstGeom prst="rect">
            <a:avLst/>
          </a:prstGeom>
          <a:noFill/>
        </p:spPr>
        <p:txBody>
          <a:bodyPr wrap="square" rtlCol="0">
            <a:spAutoFit/>
          </a:bodyPr>
          <a:lstStyle/>
          <a:p>
            <a:pPr eaLnBrk="1" fontAlgn="auto" hangingPunct="1">
              <a:spcBef>
                <a:spcPts val="0"/>
              </a:spcBef>
              <a:spcAft>
                <a:spcPts val="0"/>
              </a:spcAft>
            </a:pPr>
            <a:r>
              <a:rPr lang="zh-CN" altLang="en-US" b="1" kern="100" spc="-20" dirty="0">
                <a:solidFill>
                  <a:srgbClr val="FF0000"/>
                </a:solidFill>
                <a:latin typeface="Times New Roman" panose="02020603050405020304" pitchFamily="18" charset="0"/>
                <a:cs typeface="Times New Roman" panose="02020603050405020304" pitchFamily="18" charset="0"/>
              </a:rPr>
              <a:t>结果分析与讨论</a:t>
            </a:r>
            <a:endParaRPr lang="en-US" altLang="zh-CN" b="1" kern="100" spc="-20" dirty="0">
              <a:solidFill>
                <a:srgbClr val="FF0000"/>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pPr>
            <a:r>
              <a:rPr lang="en-US" altLang="zh-CN" kern="100" spc="-20" dirty="0">
                <a:solidFill>
                  <a:srgbClr val="000000"/>
                </a:solidFill>
                <a:latin typeface="Times New Roman" panose="02020603050405020304" pitchFamily="18" charset="0"/>
                <a:cs typeface="Times New Roman" panose="02020603050405020304" pitchFamily="18" charset="0"/>
              </a:rPr>
              <a:t>6</a:t>
            </a:r>
            <a:r>
              <a:rPr lang="zh-CN" altLang="en-US" kern="100" spc="-20" dirty="0">
                <a:solidFill>
                  <a:srgbClr val="000000"/>
                </a:solidFill>
                <a:latin typeface="Times New Roman" panose="02020603050405020304" pitchFamily="18" charset="0"/>
                <a:cs typeface="Times New Roman" panose="02020603050405020304" pitchFamily="18" charset="0"/>
              </a:rPr>
              <a:t>个回归模型的</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值如左图所示，其中蓝色条形表示</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，绿色条形表示</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。可以看出，与其他</a:t>
            </a:r>
            <a:r>
              <a:rPr lang="en-US" altLang="zh-CN" kern="100" spc="-20" dirty="0">
                <a:solidFill>
                  <a:srgbClr val="000000"/>
                </a:solidFill>
                <a:latin typeface="Times New Roman" panose="02020603050405020304" pitchFamily="18" charset="0"/>
                <a:cs typeface="Times New Roman" panose="02020603050405020304" pitchFamily="18" charset="0"/>
              </a:rPr>
              <a:t>5</a:t>
            </a:r>
            <a:r>
              <a:rPr lang="zh-CN" altLang="en-US" kern="100" spc="-20" dirty="0">
                <a:solidFill>
                  <a:srgbClr val="000000"/>
                </a:solidFill>
                <a:latin typeface="Times New Roman" panose="02020603050405020304" pitchFamily="18" charset="0"/>
                <a:cs typeface="Times New Roman" panose="02020603050405020304" pitchFamily="18" charset="0"/>
              </a:rPr>
              <a:t>个基线模型相比，我们的</a:t>
            </a:r>
            <a:r>
              <a:rPr lang="en-US" altLang="zh-CN" kern="100" spc="-20" dirty="0">
                <a:solidFill>
                  <a:srgbClr val="000000"/>
                </a:solidFill>
                <a:latin typeface="Times New Roman" panose="02020603050405020304" pitchFamily="18" charset="0"/>
                <a:cs typeface="Times New Roman" panose="02020603050405020304" pitchFamily="18" charset="0"/>
              </a:rPr>
              <a:t>DCSA</a:t>
            </a:r>
            <a:r>
              <a:rPr lang="zh-CN" altLang="en-US" kern="100" spc="-20" dirty="0">
                <a:solidFill>
                  <a:srgbClr val="000000"/>
                </a:solidFill>
                <a:latin typeface="Times New Roman" panose="02020603050405020304" pitchFamily="18" charset="0"/>
                <a:cs typeface="Times New Roman" panose="02020603050405020304" pitchFamily="18" charset="0"/>
              </a:rPr>
              <a:t>模型的</a:t>
            </a:r>
            <a:r>
              <a:rPr lang="en-US" altLang="zh-CN" i="1" kern="100" spc="-20" dirty="0">
                <a:solidFill>
                  <a:srgbClr val="000000"/>
                </a:solidFill>
                <a:latin typeface="Times New Roman" panose="02020603050405020304" pitchFamily="18" charset="0"/>
                <a:cs typeface="Times New Roman" panose="02020603050405020304" pitchFamily="18" charset="0"/>
              </a:rPr>
              <a:t>RMSE</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i="1" kern="100" spc="-20" dirty="0">
                <a:solidFill>
                  <a:srgbClr val="000000"/>
                </a:solidFill>
                <a:latin typeface="Times New Roman" panose="02020603050405020304" pitchFamily="18" charset="0"/>
                <a:cs typeface="Times New Roman" panose="02020603050405020304" pitchFamily="18" charset="0"/>
              </a:rPr>
              <a:t>MAPE</a:t>
            </a:r>
            <a:r>
              <a:rPr lang="zh-CN" altLang="en-US" kern="100" spc="-20" dirty="0">
                <a:solidFill>
                  <a:srgbClr val="000000"/>
                </a:solidFill>
                <a:latin typeface="Times New Roman" panose="02020603050405020304" pitchFamily="18" charset="0"/>
                <a:cs typeface="Times New Roman" panose="02020603050405020304" pitchFamily="18" charset="0"/>
              </a:rPr>
              <a:t>值最低，分别为</a:t>
            </a:r>
            <a:r>
              <a:rPr lang="en-US" altLang="zh-CN" kern="100" spc="-20" dirty="0">
                <a:solidFill>
                  <a:srgbClr val="000000"/>
                </a:solidFill>
                <a:latin typeface="Times New Roman" panose="02020603050405020304" pitchFamily="18" charset="0"/>
                <a:cs typeface="Times New Roman" panose="02020603050405020304" pitchFamily="18" charset="0"/>
              </a:rPr>
              <a:t>0.0359</a:t>
            </a:r>
            <a:r>
              <a:rPr lang="zh-CN" altLang="en-US" kern="100" spc="-20" dirty="0">
                <a:solidFill>
                  <a:srgbClr val="000000"/>
                </a:solidFill>
                <a:latin typeface="Times New Roman" panose="02020603050405020304" pitchFamily="18" charset="0"/>
                <a:cs typeface="Times New Roman" panose="02020603050405020304" pitchFamily="18" charset="0"/>
              </a:rPr>
              <a:t>和</a:t>
            </a:r>
            <a:r>
              <a:rPr lang="en-US" altLang="zh-CN" kern="100" spc="-20" dirty="0">
                <a:solidFill>
                  <a:srgbClr val="000000"/>
                </a:solidFill>
                <a:latin typeface="Times New Roman" panose="02020603050405020304" pitchFamily="18" charset="0"/>
                <a:cs typeface="Times New Roman" panose="02020603050405020304" pitchFamily="18" charset="0"/>
              </a:rPr>
              <a:t>0.0304</a:t>
            </a:r>
            <a:r>
              <a:rPr lang="zh-CN" altLang="en-US" kern="100" spc="-20" dirty="0">
                <a:solidFill>
                  <a:srgbClr val="000000"/>
                </a:solidFill>
                <a:latin typeface="Times New Roman" panose="02020603050405020304" pitchFamily="18" charset="0"/>
                <a:cs typeface="Times New Roman" panose="02020603050405020304" pitchFamily="18" charset="0"/>
              </a:rPr>
              <a:t>，表明该模型具有较好的预测性能。</a:t>
            </a:r>
          </a:p>
        </p:txBody>
      </p:sp>
      <p:sp>
        <p:nvSpPr>
          <p:cNvPr id="5" name="箭头: 虚尾 4">
            <a:extLst>
              <a:ext uri="{FF2B5EF4-FFF2-40B4-BE49-F238E27FC236}">
                <a16:creationId xmlns:a16="http://schemas.microsoft.com/office/drawing/2014/main" id="{7E579C7A-1535-4C0A-8871-D95468BC11F9}"/>
              </a:ext>
            </a:extLst>
          </p:cNvPr>
          <p:cNvSpPr/>
          <p:nvPr/>
        </p:nvSpPr>
        <p:spPr>
          <a:xfrm>
            <a:off x="4687572" y="5522384"/>
            <a:ext cx="322371" cy="288032"/>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latin typeface="Calibri"/>
              <a:ea typeface="宋体" panose="02010600030101010101" pitchFamily="2" charset="-122"/>
            </a:endParaRPr>
          </a:p>
        </p:txBody>
      </p:sp>
      <p:sp>
        <p:nvSpPr>
          <p:cNvPr id="6" name="箭头: 虚尾 5">
            <a:extLst>
              <a:ext uri="{FF2B5EF4-FFF2-40B4-BE49-F238E27FC236}">
                <a16:creationId xmlns:a16="http://schemas.microsoft.com/office/drawing/2014/main" id="{50467CBB-E755-4DD4-86C1-94CC50978674}"/>
              </a:ext>
            </a:extLst>
          </p:cNvPr>
          <p:cNvSpPr/>
          <p:nvPr/>
        </p:nvSpPr>
        <p:spPr>
          <a:xfrm>
            <a:off x="7589912" y="2276873"/>
            <a:ext cx="162272" cy="389995"/>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latin typeface="Calibri"/>
              <a:ea typeface="宋体" panose="02010600030101010101" pitchFamily="2" charset="-122"/>
            </a:endParaRPr>
          </a:p>
        </p:txBody>
      </p:sp>
      <p:pic>
        <p:nvPicPr>
          <p:cNvPr id="15" name="图片 14">
            <a:extLst>
              <a:ext uri="{FF2B5EF4-FFF2-40B4-BE49-F238E27FC236}">
                <a16:creationId xmlns:a16="http://schemas.microsoft.com/office/drawing/2014/main" id="{38B802B4-2F65-4ABD-BA7F-45DB4F584615}"/>
              </a:ext>
            </a:extLst>
          </p:cNvPr>
          <p:cNvPicPr>
            <a:picLocks noChangeAspect="1"/>
          </p:cNvPicPr>
          <p:nvPr/>
        </p:nvPicPr>
        <p:blipFill>
          <a:blip r:embed="rId4"/>
          <a:stretch>
            <a:fillRect/>
          </a:stretch>
        </p:blipFill>
        <p:spPr>
          <a:xfrm>
            <a:off x="1203503" y="823051"/>
            <a:ext cx="6485818" cy="3595953"/>
          </a:xfrm>
          <a:prstGeom prst="rect">
            <a:avLst/>
          </a:prstGeom>
        </p:spPr>
      </p:pic>
    </p:spTree>
    <p:extLst>
      <p:ext uri="{BB962C8B-B14F-4D97-AF65-F5344CB8AC3E}">
        <p14:creationId xmlns:p14="http://schemas.microsoft.com/office/powerpoint/2010/main" val="172687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4A02C7D-0A6C-4935-B599-B57CB5D11BA8}"/>
              </a:ext>
            </a:extLst>
          </p:cNvPr>
          <p:cNvPicPr>
            <a:picLocks noChangeAspect="1"/>
          </p:cNvPicPr>
          <p:nvPr/>
        </p:nvPicPr>
        <p:blipFill>
          <a:blip r:embed="rId3"/>
          <a:stretch>
            <a:fillRect/>
          </a:stretch>
        </p:blipFill>
        <p:spPr>
          <a:xfrm>
            <a:off x="1492853" y="2838201"/>
            <a:ext cx="4236330" cy="3166131"/>
          </a:xfrm>
          <a:prstGeom prst="rect">
            <a:avLst/>
          </a:prstGeom>
        </p:spPr>
      </p:pic>
      <p:sp>
        <p:nvSpPr>
          <p:cNvPr id="2" name="标题 1">
            <a:extLst>
              <a:ext uri="{FF2B5EF4-FFF2-40B4-BE49-F238E27FC236}">
                <a16:creationId xmlns:a16="http://schemas.microsoft.com/office/drawing/2014/main" id="{50AB8D66-5E0D-40E5-BA72-F20B6E09AAE1}"/>
              </a:ext>
            </a:extLst>
          </p:cNvPr>
          <p:cNvSpPr>
            <a:spLocks noGrp="1"/>
          </p:cNvSpPr>
          <p:nvPr>
            <p:ph type="title"/>
          </p:nvPr>
        </p:nvSpPr>
        <p:spPr>
          <a:xfrm>
            <a:off x="1127448" y="36429"/>
            <a:ext cx="8229600" cy="673453"/>
          </a:xfrm>
        </p:spPr>
        <p:txBody>
          <a:bodyPr>
            <a:normAutofit fontScale="90000"/>
          </a:bodyPr>
          <a:lstStyle/>
          <a:p>
            <a:r>
              <a:rPr lang="zh-CN" altLang="en-US" sz="2200" dirty="0">
                <a:solidFill>
                  <a:srgbClr val="FF0000"/>
                </a:solidFill>
              </a:rPr>
              <a:t>结合材料多尺度属性的分而治之的机器学习方法</a:t>
            </a:r>
            <a:br>
              <a:rPr lang="en-US" altLang="zh-CN" sz="2200" dirty="0">
                <a:solidFill>
                  <a:srgbClr val="FF0000"/>
                </a:solidFill>
              </a:rPr>
            </a:br>
            <a:r>
              <a:rPr lang="en-US" altLang="zh-CN" sz="2200" dirty="0">
                <a:solidFill>
                  <a:srgbClr val="FF0000"/>
                </a:solidFill>
              </a:rPr>
              <a:t>                                   —</a:t>
            </a:r>
            <a:r>
              <a:rPr lang="zh-CN" altLang="en-US" sz="2200" dirty="0">
                <a:solidFill>
                  <a:srgbClr val="FF0000"/>
                </a:solidFill>
              </a:rPr>
              <a:t>新设计合金的蠕变断裂寿命预测</a:t>
            </a:r>
            <a:endParaRPr lang="zh-CN" altLang="en-US" sz="2400" dirty="0">
              <a:solidFill>
                <a:srgbClr val="FF0000"/>
              </a:solidFill>
            </a:endParaRPr>
          </a:p>
        </p:txBody>
      </p:sp>
      <p:graphicFrame>
        <p:nvGraphicFramePr>
          <p:cNvPr id="7" name="表格 6">
            <a:extLst>
              <a:ext uri="{FF2B5EF4-FFF2-40B4-BE49-F238E27FC236}">
                <a16:creationId xmlns:a16="http://schemas.microsoft.com/office/drawing/2014/main" id="{0BCEA7B3-8C0F-4D5F-8A63-968ADCDD5D83}"/>
              </a:ext>
            </a:extLst>
          </p:cNvPr>
          <p:cNvGraphicFramePr>
            <a:graphicFrameLocks noGrp="1"/>
          </p:cNvGraphicFramePr>
          <p:nvPr/>
        </p:nvGraphicFramePr>
        <p:xfrm>
          <a:off x="1670277" y="1189456"/>
          <a:ext cx="8912671" cy="1767729"/>
        </p:xfrm>
        <a:graphic>
          <a:graphicData uri="http://schemas.openxmlformats.org/drawingml/2006/table">
            <a:tbl>
              <a:tblPr firstRow="1" firstCol="1" bandRow="1">
                <a:tableStyleId>{3B4B98B0-60AC-42C2-AFA5-B58CD77FA1E5}</a:tableStyleId>
              </a:tblPr>
              <a:tblGrid>
                <a:gridCol w="1495847">
                  <a:extLst>
                    <a:ext uri="{9D8B030D-6E8A-4147-A177-3AD203B41FA5}">
                      <a16:colId xmlns:a16="http://schemas.microsoft.com/office/drawing/2014/main" val="3199431881"/>
                    </a:ext>
                  </a:extLst>
                </a:gridCol>
                <a:gridCol w="902683">
                  <a:extLst>
                    <a:ext uri="{9D8B030D-6E8A-4147-A177-3AD203B41FA5}">
                      <a16:colId xmlns:a16="http://schemas.microsoft.com/office/drawing/2014/main" val="622466631"/>
                    </a:ext>
                  </a:extLst>
                </a:gridCol>
                <a:gridCol w="1559331">
                  <a:extLst>
                    <a:ext uri="{9D8B030D-6E8A-4147-A177-3AD203B41FA5}">
                      <a16:colId xmlns:a16="http://schemas.microsoft.com/office/drawing/2014/main" val="1578419292"/>
                    </a:ext>
                  </a:extLst>
                </a:gridCol>
                <a:gridCol w="1219645">
                  <a:extLst>
                    <a:ext uri="{9D8B030D-6E8A-4147-A177-3AD203B41FA5}">
                      <a16:colId xmlns:a16="http://schemas.microsoft.com/office/drawing/2014/main" val="373096275"/>
                    </a:ext>
                  </a:extLst>
                </a:gridCol>
                <a:gridCol w="1295874">
                  <a:extLst>
                    <a:ext uri="{9D8B030D-6E8A-4147-A177-3AD203B41FA5}">
                      <a16:colId xmlns:a16="http://schemas.microsoft.com/office/drawing/2014/main" val="2081186005"/>
                    </a:ext>
                  </a:extLst>
                </a:gridCol>
                <a:gridCol w="1219645">
                  <a:extLst>
                    <a:ext uri="{9D8B030D-6E8A-4147-A177-3AD203B41FA5}">
                      <a16:colId xmlns:a16="http://schemas.microsoft.com/office/drawing/2014/main" val="988346454"/>
                    </a:ext>
                  </a:extLst>
                </a:gridCol>
                <a:gridCol w="1219646">
                  <a:extLst>
                    <a:ext uri="{9D8B030D-6E8A-4147-A177-3AD203B41FA5}">
                      <a16:colId xmlns:a16="http://schemas.microsoft.com/office/drawing/2014/main" val="2817870524"/>
                    </a:ext>
                  </a:extLst>
                </a:gridCol>
              </a:tblGrid>
              <a:tr h="577217">
                <a:tc>
                  <a:txBody>
                    <a:bodyPr/>
                    <a:lstStyle/>
                    <a:p>
                      <a:pPr indent="266700" algn="ctr">
                        <a:spcAft>
                          <a:spcPts val="0"/>
                        </a:spcAft>
                      </a:pPr>
                      <a:r>
                        <a:rPr lang="en-GB" sz="1800" kern="100" dirty="0">
                          <a:effectLst/>
                        </a:rPr>
                        <a:t>Instance</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ctr"/>
                      <a:r>
                        <a:rPr lang="en-US" sz="1800" u="none" strike="noStrike" dirty="0">
                          <a:effectLst/>
                        </a:rPr>
                        <a:t>Ni</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Re</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Co</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ctr" fontAlgn="ctr"/>
                      <a:r>
                        <a:rPr lang="en-US" sz="1800" u="none" strike="noStrike" dirty="0">
                          <a:effectLst/>
                        </a:rPr>
                        <a:t>Al</a:t>
                      </a:r>
                      <a:endParaRPr lang="en-US" sz="18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indent="26797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altLang="en-US" sz="1800" kern="100" dirty="0">
                          <a:effectLst/>
                        </a:rPr>
                        <a:t>蠕变断裂寿命</a:t>
                      </a:r>
                      <a:r>
                        <a:rPr lang="en-US" altLang="zh-CN" sz="1800" kern="100" dirty="0">
                          <a:effectLst/>
                        </a:rPr>
                        <a:t>(h)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651647"/>
                  </a:ext>
                </a:extLst>
              </a:tr>
              <a:tr h="297628">
                <a:tc>
                  <a:txBody>
                    <a:bodyPr/>
                    <a:lstStyle/>
                    <a:p>
                      <a:pPr indent="266700" algn="ctr">
                        <a:spcAft>
                          <a:spcPts val="0"/>
                        </a:spcAft>
                      </a:pPr>
                      <a:r>
                        <a:rPr lang="en-GB" sz="1800" kern="100" dirty="0">
                          <a:effectLst/>
                        </a:rPr>
                        <a:t>#1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65.89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5.61</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0.99</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454.3</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17786291"/>
                  </a:ext>
                </a:extLst>
              </a:tr>
              <a:tr h="297628">
                <a:tc>
                  <a:txBody>
                    <a:bodyPr/>
                    <a:lstStyle/>
                    <a:p>
                      <a:pPr indent="266700" algn="ctr">
                        <a:spcAft>
                          <a:spcPts val="0"/>
                        </a:spcAft>
                      </a:pPr>
                      <a:r>
                        <a:rPr lang="en-GB" sz="1800" kern="100" dirty="0">
                          <a:effectLst/>
                        </a:rPr>
                        <a:t>#2 [1]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dirty="0">
                          <a:effectLst/>
                        </a:rPr>
                        <a:t>58.832</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1.26</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12.4</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4.35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211.1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7951573"/>
                  </a:ext>
                </a:extLst>
              </a:tr>
              <a:tr h="297628">
                <a:tc>
                  <a:txBody>
                    <a:bodyPr/>
                    <a:lstStyle/>
                    <a:p>
                      <a:pPr indent="266700" algn="ctr">
                        <a:spcAft>
                          <a:spcPts val="0"/>
                        </a:spcAft>
                      </a:pPr>
                      <a:r>
                        <a:rPr lang="en-GB" sz="1800" kern="100" dirty="0">
                          <a:effectLst/>
                        </a:rPr>
                        <a:t>#3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64.53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0</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256.2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26138504"/>
                  </a:ext>
                </a:extLst>
              </a:tr>
              <a:tr h="297628">
                <a:tc>
                  <a:txBody>
                    <a:bodyPr/>
                    <a:lstStyle/>
                    <a:p>
                      <a:pPr indent="266700" algn="ctr">
                        <a:spcAft>
                          <a:spcPts val="0"/>
                        </a:spcAft>
                      </a:pPr>
                      <a:r>
                        <a:rPr lang="en-GB" sz="1800" kern="100" dirty="0">
                          <a:effectLst/>
                        </a:rPr>
                        <a:t>#4 [2]</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800" u="none" strike="noStrike">
                          <a:effectLst/>
                        </a:rPr>
                        <a:t>64.73</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a:effectLst/>
                        </a:rPr>
                        <a:t>0</a:t>
                      </a:r>
                      <a:endParaRPr lang="en-US" altLang="zh-CN" sz="18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algn="ctr" fontAlgn="b"/>
                      <a:r>
                        <a:rPr lang="en-US" altLang="zh-CN" sz="1800" u="none" strike="noStrike" dirty="0">
                          <a:effectLst/>
                        </a:rPr>
                        <a:t>4.15</a:t>
                      </a:r>
                      <a:endParaRPr lang="en-US" altLang="zh-CN" sz="18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spcAft>
                          <a:spcPts val="0"/>
                        </a:spcAft>
                      </a:pPr>
                      <a:r>
                        <a:rPr lang="en-US" altLang="zh-CN" sz="1800" kern="100" dirty="0">
                          <a:effectLst/>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en-US" sz="1800" kern="100" dirty="0">
                          <a:effectLst/>
                        </a:rPr>
                        <a:t>277.1</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2244812"/>
                  </a:ext>
                </a:extLst>
              </a:tr>
            </a:tbl>
          </a:graphicData>
        </a:graphic>
      </p:graphicFrame>
      <p:sp>
        <p:nvSpPr>
          <p:cNvPr id="11" name="矩形 10">
            <a:extLst>
              <a:ext uri="{FF2B5EF4-FFF2-40B4-BE49-F238E27FC236}">
                <a16:creationId xmlns:a16="http://schemas.microsoft.com/office/drawing/2014/main" id="{31DBA6FA-6700-41C3-97AF-BA3315CB1470}"/>
              </a:ext>
            </a:extLst>
          </p:cNvPr>
          <p:cNvSpPr/>
          <p:nvPr/>
        </p:nvSpPr>
        <p:spPr>
          <a:xfrm>
            <a:off x="1751154" y="5982380"/>
            <a:ext cx="8893140"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Tamaki H, Yoshinari A, Okayama A, et al. High strength Ni-base superalloy for directionally solidified castings: U.S. Patent 6,051,083[P]. 2000-4-18.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altLang="zh-CN" sz="16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Naik S K. High strength nickel base single crystal alloys: U.S. Patent 4,885,216[P]. 1989-12-5. </a:t>
            </a:r>
            <a:endParaRPr kumimoji="0" lang="zh-CN" altLang="zh-CN" sz="16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422C12BC-86E2-4D45-8D92-D3FFC9363917}"/>
              </a:ext>
            </a:extLst>
          </p:cNvPr>
          <p:cNvGraphicFramePr>
            <a:graphicFrameLocks noGrp="1"/>
          </p:cNvGraphicFramePr>
          <p:nvPr/>
        </p:nvGraphicFramePr>
        <p:xfrm>
          <a:off x="5630650" y="3260584"/>
          <a:ext cx="5013644" cy="2363681"/>
        </p:xfrm>
        <a:graphic>
          <a:graphicData uri="http://schemas.openxmlformats.org/drawingml/2006/table">
            <a:tbl>
              <a:tblPr firstRow="1" firstCol="1" bandRow="1">
                <a:tableStyleId>{5FD0F851-EC5A-4D38-B0AD-8093EC10F338}</a:tableStyleId>
              </a:tblPr>
              <a:tblGrid>
                <a:gridCol w="1017299">
                  <a:extLst>
                    <a:ext uri="{9D8B030D-6E8A-4147-A177-3AD203B41FA5}">
                      <a16:colId xmlns:a16="http://schemas.microsoft.com/office/drawing/2014/main" val="76552134"/>
                    </a:ext>
                  </a:extLst>
                </a:gridCol>
                <a:gridCol w="1395266">
                  <a:extLst>
                    <a:ext uri="{9D8B030D-6E8A-4147-A177-3AD203B41FA5}">
                      <a16:colId xmlns:a16="http://schemas.microsoft.com/office/drawing/2014/main" val="3576715044"/>
                    </a:ext>
                  </a:extLst>
                </a:gridCol>
                <a:gridCol w="2601079">
                  <a:extLst>
                    <a:ext uri="{9D8B030D-6E8A-4147-A177-3AD203B41FA5}">
                      <a16:colId xmlns:a16="http://schemas.microsoft.com/office/drawing/2014/main" val="132036995"/>
                    </a:ext>
                  </a:extLst>
                </a:gridCol>
              </a:tblGrid>
              <a:tr h="787897">
                <a:tc>
                  <a:txBody>
                    <a:bodyPr/>
                    <a:lstStyle/>
                    <a:p>
                      <a:pPr algn="ctr">
                        <a:spcAft>
                          <a:spcPts val="0"/>
                        </a:spcAft>
                      </a:pPr>
                      <a:r>
                        <a:rPr lang="en-GB" sz="1800" kern="100" dirty="0">
                          <a:effectLst/>
                        </a:rPr>
                        <a:t>Instance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Alloy cluster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Selected </a:t>
                      </a:r>
                      <a:r>
                        <a:rPr lang="en-US" altLang="zh-CN" sz="1800" kern="100" dirty="0">
                          <a:effectLst/>
                        </a:rPr>
                        <a:t>optimal </a:t>
                      </a:r>
                      <a:r>
                        <a:rPr lang="en-GB" sz="1800" kern="100" dirty="0">
                          <a:effectLst/>
                        </a:rPr>
                        <a:t>predictive model</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86938"/>
                  </a:ext>
                </a:extLst>
              </a:tr>
              <a:tr h="393946">
                <a:tc>
                  <a:txBody>
                    <a:bodyPr/>
                    <a:lstStyle/>
                    <a:p>
                      <a:pPr algn="ctr">
                        <a:spcAft>
                          <a:spcPts val="0"/>
                        </a:spcAft>
                      </a:pPr>
                      <a:r>
                        <a:rPr lang="en-GB" sz="1800" kern="100" dirty="0">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330940"/>
                  </a:ext>
                </a:extLst>
              </a:tr>
              <a:tr h="393946">
                <a:tc>
                  <a:txBody>
                    <a:bodyPr/>
                    <a:lstStyle/>
                    <a:p>
                      <a:pPr algn="ctr">
                        <a:spcAft>
                          <a:spcPts val="0"/>
                        </a:spcAft>
                      </a:pPr>
                      <a:r>
                        <a:rPr lang="en-GB" sz="1800" kern="100">
                          <a:effectLst/>
                        </a:rPr>
                        <a:t>#2</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Cluster 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GPR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3228209"/>
                  </a:ext>
                </a:extLst>
              </a:tr>
              <a:tr h="393946">
                <a:tc>
                  <a:txBody>
                    <a:bodyPr/>
                    <a:lstStyle/>
                    <a:p>
                      <a:pPr algn="ctr">
                        <a:spcAft>
                          <a:spcPts val="0"/>
                        </a:spcAft>
                      </a:pPr>
                      <a:r>
                        <a:rPr lang="en-GB" sz="1800" kern="100" dirty="0">
                          <a:effectLst/>
                        </a:rPr>
                        <a:t>#3</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42790"/>
                  </a:ext>
                </a:extLst>
              </a:tr>
              <a:tr h="393946">
                <a:tc>
                  <a:txBody>
                    <a:bodyPr/>
                    <a:lstStyle/>
                    <a:p>
                      <a:pPr algn="ctr">
                        <a:spcAft>
                          <a:spcPts val="0"/>
                        </a:spcAft>
                      </a:pPr>
                      <a:r>
                        <a:rPr lang="en-GB" sz="1800" kern="100" dirty="0">
                          <a:effectLst/>
                        </a:rPr>
                        <a:t>#4</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a:effectLst/>
                        </a:rPr>
                        <a:t>Cluster 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800" kern="100" dirty="0">
                          <a:effectLst/>
                        </a:rPr>
                        <a:t>RF</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203088"/>
                  </a:ext>
                </a:extLst>
              </a:tr>
            </a:tbl>
          </a:graphicData>
        </a:graphic>
      </p:graphicFrame>
      <p:sp>
        <p:nvSpPr>
          <p:cNvPr id="48" name="文本框 47">
            <a:extLst>
              <a:ext uri="{FF2B5EF4-FFF2-40B4-BE49-F238E27FC236}">
                <a16:creationId xmlns:a16="http://schemas.microsoft.com/office/drawing/2014/main" id="{B6D0AED5-7C61-46D8-B645-61C297265C6D}"/>
              </a:ext>
            </a:extLst>
          </p:cNvPr>
          <p:cNvSpPr txBox="1"/>
          <p:nvPr/>
        </p:nvSpPr>
        <p:spPr>
          <a:xfrm>
            <a:off x="1781176" y="764704"/>
            <a:ext cx="633104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模型应用：新设计的</a:t>
            </a:r>
            <a:r>
              <a:rPr kumimoji="0" lang="en-US" altLang="zh-CN"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4</a:t>
            </a:r>
            <a:r>
              <a:rPr kumimoji="0" lang="zh-CN" altLang="en-US"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种合金的蠕变断裂寿命预测</a:t>
            </a:r>
          </a:p>
        </p:txBody>
      </p:sp>
      <p:sp>
        <p:nvSpPr>
          <p:cNvPr id="4" name="箭头: 右 3">
            <a:extLst>
              <a:ext uri="{FF2B5EF4-FFF2-40B4-BE49-F238E27FC236}">
                <a16:creationId xmlns:a16="http://schemas.microsoft.com/office/drawing/2014/main" id="{BAECC1B4-4DD0-4DA8-8CD2-A4A74D7022FD}"/>
              </a:ext>
            </a:extLst>
          </p:cNvPr>
          <p:cNvSpPr/>
          <p:nvPr/>
        </p:nvSpPr>
        <p:spPr>
          <a:xfrm>
            <a:off x="5375920" y="4633768"/>
            <a:ext cx="254730" cy="539566"/>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9" name="图片 18">
            <a:extLst>
              <a:ext uri="{FF2B5EF4-FFF2-40B4-BE49-F238E27FC236}">
                <a16:creationId xmlns:a16="http://schemas.microsoft.com/office/drawing/2014/main" id="{3C0A1C16-D0E5-4803-AC94-E3D2FB0E6C3E}"/>
              </a:ext>
            </a:extLst>
          </p:cNvPr>
          <p:cNvPicPr>
            <a:picLocks noChangeAspect="1"/>
          </p:cNvPicPr>
          <p:nvPr/>
        </p:nvPicPr>
        <p:blipFill>
          <a:blip r:embed="rId4"/>
          <a:stretch>
            <a:fillRect/>
          </a:stretch>
        </p:blipFill>
        <p:spPr>
          <a:xfrm>
            <a:off x="3691618" y="2367214"/>
            <a:ext cx="4584589" cy="2755631"/>
          </a:xfrm>
          <a:prstGeom prst="rect">
            <a:avLst/>
          </a:prstGeom>
        </p:spPr>
      </p:pic>
    </p:spTree>
    <p:extLst>
      <p:ext uri="{BB962C8B-B14F-4D97-AF65-F5344CB8AC3E}">
        <p14:creationId xmlns:p14="http://schemas.microsoft.com/office/powerpoint/2010/main" val="103136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a:extLst>
              <a:ext uri="{FF2B5EF4-FFF2-40B4-BE49-F238E27FC236}">
                <a16:creationId xmlns:a16="http://schemas.microsoft.com/office/drawing/2014/main" id="{08FB785A-971B-4A29-8655-283104F812EF}"/>
              </a:ext>
            </a:extLst>
          </p:cNvPr>
          <p:cNvSpPr txBox="1">
            <a:spLocks noChangeArrowheads="1"/>
          </p:cNvSpPr>
          <p:nvPr/>
        </p:nvSpPr>
        <p:spPr bwMode="auto">
          <a:xfrm>
            <a:off x="3000376" y="911226"/>
            <a:ext cx="5903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latinLnBrk="1">
              <a:spcBef>
                <a:spcPct val="20000"/>
              </a:spcBef>
              <a:buBlip>
                <a:blip r:embed="rId2"/>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latinLnBrk="0" hangingPunct="1">
              <a:spcBef>
                <a:spcPct val="0"/>
              </a:spcBef>
              <a:buFontTx/>
              <a:buNone/>
            </a:pPr>
            <a:r>
              <a:rPr lang="zh-CN" altLang="en-US" sz="3600" b="1">
                <a:solidFill>
                  <a:srgbClr val="0033CC"/>
                </a:solidFill>
                <a:latin typeface="Times New Roman" panose="02020603050405020304" pitchFamily="18" charset="0"/>
                <a:ea typeface="宋体" panose="02010600030101010101" pitchFamily="2" charset="-122"/>
                <a:cs typeface="Times New Roman" panose="02020603050405020304" pitchFamily="18" charset="0"/>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59DD2-AC85-43DC-A1B3-C475FE9B3C95}"/>
              </a:ext>
            </a:extLst>
          </p:cNvPr>
          <p:cNvSpPr>
            <a:spLocks noGrp="1"/>
          </p:cNvSpPr>
          <p:nvPr>
            <p:ph type="title"/>
          </p:nvPr>
        </p:nvSpPr>
        <p:spPr>
          <a:xfrm>
            <a:off x="2351584" y="-25614"/>
            <a:ext cx="8229600" cy="796950"/>
          </a:xfrm>
        </p:spPr>
        <p:txBody>
          <a:bodyPr>
            <a:normAutofit/>
          </a:bodyPr>
          <a:lstStyle/>
          <a:p>
            <a:pPr eaLnBrk="1" hangingPunct="1">
              <a:defRPr/>
            </a:pPr>
            <a:r>
              <a:rPr sz="2500">
                <a:solidFill>
                  <a:srgbClr val="FF0000"/>
                </a:solidFill>
              </a:rPr>
              <a:t>高温合金机器学习平台</a:t>
            </a:r>
            <a:r>
              <a:rPr lang="zh-CN" altLang="en-US" sz="2500">
                <a:solidFill>
                  <a:srgbClr val="FF0000"/>
                </a:solidFill>
              </a:rPr>
              <a:t>的研发</a:t>
            </a:r>
            <a:endParaRPr sz="2500" dirty="0">
              <a:solidFill>
                <a:srgbClr val="FF0000"/>
              </a:solidFill>
            </a:endParaRPr>
          </a:p>
        </p:txBody>
      </p:sp>
      <p:graphicFrame>
        <p:nvGraphicFramePr>
          <p:cNvPr id="6" name="图示 5">
            <a:extLst>
              <a:ext uri="{FF2B5EF4-FFF2-40B4-BE49-F238E27FC236}">
                <a16:creationId xmlns:a16="http://schemas.microsoft.com/office/drawing/2014/main" id="{E4A8884C-A968-4BB0-9686-6A7AEF3647A5}"/>
              </a:ext>
            </a:extLst>
          </p:cNvPr>
          <p:cNvGraphicFramePr/>
          <p:nvPr/>
        </p:nvGraphicFramePr>
        <p:xfrm>
          <a:off x="2207568" y="2046126"/>
          <a:ext cx="7794866" cy="476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700" name="图片 14">
            <a:extLst>
              <a:ext uri="{FF2B5EF4-FFF2-40B4-BE49-F238E27FC236}">
                <a16:creationId xmlns:a16="http://schemas.microsoft.com/office/drawing/2014/main" id="{4275E8A3-86CF-40D8-A2B9-D484DDFFD7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1145" y="2046127"/>
            <a:ext cx="2448272" cy="157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7A7B10C-2858-4F4E-8807-3202506F40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0" y="792089"/>
            <a:ext cx="1328936" cy="1328936"/>
          </a:xfrm>
          <a:prstGeom prst="rect">
            <a:avLst/>
          </a:prstGeom>
        </p:spPr>
      </p:pic>
      <p:sp>
        <p:nvSpPr>
          <p:cNvPr id="29705" name="矩形 23">
            <a:extLst>
              <a:ext uri="{FF2B5EF4-FFF2-40B4-BE49-F238E27FC236}">
                <a16:creationId xmlns:a16="http://schemas.microsoft.com/office/drawing/2014/main" id="{721B0DD7-5605-43CE-A985-F6C463B5FA8F}"/>
              </a:ext>
            </a:extLst>
          </p:cNvPr>
          <p:cNvSpPr>
            <a:spLocks noChangeArrowheads="1"/>
          </p:cNvSpPr>
          <p:nvPr/>
        </p:nvSpPr>
        <p:spPr bwMode="auto">
          <a:xfrm>
            <a:off x="2711625" y="730251"/>
            <a:ext cx="790237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latinLnBrk="1">
              <a:spcBef>
                <a:spcPct val="20000"/>
              </a:spcBef>
              <a:buBlip>
                <a:blip r:embed="rId10"/>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latinLnBrk="0" hangingPunct="1">
              <a:spcBef>
                <a:spcPct val="0"/>
              </a:spcBef>
              <a:buNone/>
              <a:defRPr/>
            </a:pPr>
            <a:r>
              <a:rPr lang="zh-CN" altLang="en-US" sz="1600" dirty="0">
                <a:solidFill>
                  <a:srgbClr val="282828"/>
                </a:solidFill>
                <a:latin typeface="楷体" panose="02010609060101010101" pitchFamily="49" charset="-122"/>
                <a:ea typeface="楷体" panose="02010609060101010101" pitchFamily="49" charset="-122"/>
              </a:rPr>
              <a:t>    服务于镍基单晶高温合金科学领域的机器学习预测和分析平台，</a:t>
            </a:r>
            <a:r>
              <a:rPr lang="zh-CN" altLang="en-US" sz="1600" b="1" dirty="0">
                <a:solidFill>
                  <a:srgbClr val="FF0000"/>
                </a:solidFill>
                <a:latin typeface="楷体" panose="02010609060101010101" pitchFamily="49" charset="-122"/>
                <a:ea typeface="楷体" panose="02010609060101010101" pitchFamily="49" charset="-122"/>
              </a:rPr>
              <a:t>专注于镍基单晶高温合金性能数据的有效管理、存储、数据质量检测以及溯源</a:t>
            </a:r>
            <a:r>
              <a:rPr lang="en-US" altLang="zh-CN" sz="1600" dirty="0">
                <a:solidFill>
                  <a:srgbClr val="282828"/>
                </a:solidFill>
                <a:latin typeface="楷体" panose="02010609060101010101" pitchFamily="49" charset="-122"/>
                <a:ea typeface="楷体" panose="02010609060101010101" pitchFamily="49" charset="-122"/>
              </a:rPr>
              <a:t>;</a:t>
            </a:r>
            <a:r>
              <a:rPr lang="zh-CN" altLang="en-US" sz="1600" b="1" dirty="0">
                <a:solidFill>
                  <a:srgbClr val="FF0000"/>
                </a:solidFill>
                <a:latin typeface="楷体" panose="02010609060101010101" pitchFamily="49" charset="-122"/>
                <a:ea typeface="楷体" panose="02010609060101010101" pitchFamily="49" charset="-122"/>
              </a:rPr>
              <a:t>提供多层级交互式特征分析方法，揭示镍基单晶高温合金中多尺度材料属性之间的内禀关联性</a:t>
            </a:r>
            <a:r>
              <a:rPr lang="zh-CN" altLang="en-US" sz="1600" dirty="0">
                <a:solidFill>
                  <a:srgbClr val="282828"/>
                </a:solidFill>
                <a:latin typeface="楷体" panose="02010609060101010101" pitchFamily="49" charset="-122"/>
                <a:ea typeface="楷体" panose="02010609060101010101" pitchFamily="49" charset="-122"/>
              </a:rPr>
              <a:t>；</a:t>
            </a:r>
            <a:r>
              <a:rPr lang="zh-CN" altLang="en-US" sz="1600" b="1" dirty="0">
                <a:solidFill>
                  <a:srgbClr val="FF0000"/>
                </a:solidFill>
                <a:latin typeface="楷体" panose="02010609060101010101" pitchFamily="49" charset="-122"/>
                <a:ea typeface="楷体" panose="02010609060101010101" pitchFamily="49" charset="-122"/>
              </a:rPr>
              <a:t>支持非自动、半自动和全自动的机器学习算法和模型构建</a:t>
            </a:r>
            <a:r>
              <a:rPr lang="zh-CN" altLang="en-US" sz="1600" dirty="0">
                <a:solidFill>
                  <a:srgbClr val="282828"/>
                </a:solidFill>
                <a:latin typeface="楷体" panose="02010609060101010101" pitchFamily="49" charset="-122"/>
                <a:ea typeface="楷体" panose="02010609060101010101" pitchFamily="49" charset="-122"/>
              </a:rPr>
              <a:t>，为材料领域专家提供可用、易用的机器学习方法并解析出合金材料多尺度属性与蠕变性能之间的复杂构效关系。</a:t>
            </a:r>
            <a:endParaRPr lang="zh-CN" altLang="en-US" sz="1600" dirty="0">
              <a:solidFill>
                <a:prstClr val="black"/>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图片 115">
            <a:extLst>
              <a:ext uri="{FF2B5EF4-FFF2-40B4-BE49-F238E27FC236}">
                <a16:creationId xmlns:a16="http://schemas.microsoft.com/office/drawing/2014/main" id="{134692A2-946D-4565-A0EF-D5F788686E7B}"/>
              </a:ext>
            </a:extLst>
          </p:cNvPr>
          <p:cNvPicPr/>
          <p:nvPr/>
        </p:nvPicPr>
        <p:blipFill>
          <a:blip r:embed="rId3"/>
          <a:stretch>
            <a:fillRect/>
          </a:stretch>
        </p:blipFill>
        <p:spPr>
          <a:xfrm>
            <a:off x="1827992" y="1992871"/>
            <a:ext cx="3904029" cy="1952204"/>
          </a:xfrm>
          <a:prstGeom prst="rect">
            <a:avLst/>
          </a:prstGeom>
        </p:spPr>
      </p:pic>
      <p:pic>
        <p:nvPicPr>
          <p:cNvPr id="121" name="图片 120">
            <a:extLst>
              <a:ext uri="{FF2B5EF4-FFF2-40B4-BE49-F238E27FC236}">
                <a16:creationId xmlns:a16="http://schemas.microsoft.com/office/drawing/2014/main" id="{521FB8EC-9199-40A3-903F-747AC57AC24E}"/>
              </a:ext>
            </a:extLst>
          </p:cNvPr>
          <p:cNvPicPr>
            <a:picLocks noChangeAspect="1"/>
          </p:cNvPicPr>
          <p:nvPr/>
        </p:nvPicPr>
        <p:blipFill>
          <a:blip r:embed="rId4"/>
          <a:stretch>
            <a:fillRect/>
          </a:stretch>
        </p:blipFill>
        <p:spPr>
          <a:xfrm>
            <a:off x="6027980" y="1909174"/>
            <a:ext cx="4496108" cy="2035901"/>
          </a:xfrm>
          <a:prstGeom prst="rect">
            <a:avLst/>
          </a:prstGeom>
        </p:spPr>
      </p:pic>
      <p:sp>
        <p:nvSpPr>
          <p:cNvPr id="2" name="标题 1">
            <a:extLst>
              <a:ext uri="{FF2B5EF4-FFF2-40B4-BE49-F238E27FC236}">
                <a16:creationId xmlns:a16="http://schemas.microsoft.com/office/drawing/2014/main" id="{08E59DD2-AC85-43DC-A1B3-C475FE9B3C95}"/>
              </a:ext>
            </a:extLst>
          </p:cNvPr>
          <p:cNvSpPr>
            <a:spLocks noGrp="1"/>
          </p:cNvSpPr>
          <p:nvPr>
            <p:ph type="title"/>
          </p:nvPr>
        </p:nvSpPr>
        <p:spPr>
          <a:xfrm>
            <a:off x="2351584" y="-25614"/>
            <a:ext cx="8229600" cy="796950"/>
          </a:xfrm>
        </p:spPr>
        <p:txBody>
          <a:bodyPr>
            <a:normAutofit fontScale="90000"/>
          </a:bodyPr>
          <a:lstStyle/>
          <a:p>
            <a:pPr eaLnBrk="1" hangingPunct="1">
              <a:defRPr/>
            </a:pPr>
            <a:br>
              <a:rPr lang="en-US" altLang="zh-CN" sz="2800" dirty="0">
                <a:solidFill>
                  <a:srgbClr val="FF0000"/>
                </a:solidFill>
              </a:rPr>
            </a:br>
            <a:r>
              <a:rPr sz="2800" dirty="0">
                <a:solidFill>
                  <a:srgbClr val="FF0000"/>
                </a:solidFill>
              </a:rPr>
              <a:t>高温合金数据关联分析方法的研究</a:t>
            </a:r>
            <a:br>
              <a:rPr lang="en-US" altLang="zh-CN" sz="2800" dirty="0">
                <a:solidFill>
                  <a:srgbClr val="FF0000"/>
                </a:solidFill>
              </a:rPr>
            </a:br>
            <a:endParaRPr sz="2800" dirty="0">
              <a:solidFill>
                <a:srgbClr val="FF0000"/>
              </a:solidFill>
            </a:endParaRPr>
          </a:p>
        </p:txBody>
      </p:sp>
      <p:grpSp>
        <p:nvGrpSpPr>
          <p:cNvPr id="99" name="组合 98">
            <a:extLst>
              <a:ext uri="{FF2B5EF4-FFF2-40B4-BE49-F238E27FC236}">
                <a16:creationId xmlns:a16="http://schemas.microsoft.com/office/drawing/2014/main" id="{63C5A9EB-AC8A-4037-9A44-CF38EBEF5550}"/>
              </a:ext>
            </a:extLst>
          </p:cNvPr>
          <p:cNvGrpSpPr/>
          <p:nvPr/>
        </p:nvGrpSpPr>
        <p:grpSpPr>
          <a:xfrm>
            <a:off x="1508932" y="810588"/>
            <a:ext cx="9053965" cy="6047413"/>
            <a:chOff x="400623" y="-50532"/>
            <a:chExt cx="9686726" cy="7134518"/>
          </a:xfrm>
        </p:grpSpPr>
        <p:sp>
          <p:nvSpPr>
            <p:cNvPr id="100" name="矩形 99">
              <a:extLst>
                <a:ext uri="{FF2B5EF4-FFF2-40B4-BE49-F238E27FC236}">
                  <a16:creationId xmlns:a16="http://schemas.microsoft.com/office/drawing/2014/main" id="{3FC3E256-448A-43DB-ABA0-933B98B8E002}"/>
                </a:ext>
              </a:extLst>
            </p:cNvPr>
            <p:cNvSpPr/>
            <p:nvPr/>
          </p:nvSpPr>
          <p:spPr>
            <a:xfrm>
              <a:off x="888595" y="661963"/>
              <a:ext cx="3637909" cy="762518"/>
            </a:xfrm>
            <a:prstGeom prst="rect">
              <a:avLst/>
            </a:prstGeom>
          </p:spPr>
          <p:txBody>
            <a:bodyPr wrap="square">
              <a:spAutoFit/>
            </a:bodyPr>
            <a:lstStyle/>
            <a:p>
              <a:pPr algn="ctr" defTabSz="685800" eaLnBrk="1" fontAlgn="auto" hangingPunct="1">
                <a:spcBef>
                  <a:spcPts val="0"/>
                </a:spcBef>
                <a:spcAft>
                  <a:spcPts val="0"/>
                </a:spcAft>
                <a:defRPr/>
              </a:pPr>
              <a:r>
                <a:rPr kumimoji="1" lang="zh-CN" altLang="en-US" b="1" kern="0" dirty="0">
                  <a:solidFill>
                    <a:srgbClr val="FF0000"/>
                  </a:solidFill>
                  <a:latin typeface="楷体" panose="02010609060101010101" pitchFamily="49" charset="-122"/>
                  <a:ea typeface="楷体" panose="02010609060101010101" pitchFamily="49" charset="-122"/>
                </a:rPr>
                <a:t>①结合基于加权评分的领域专家知识的多层级特征选择方法</a:t>
              </a:r>
              <a:endParaRPr lang="zh-CN" altLang="en-US" kern="0" dirty="0">
                <a:solidFill>
                  <a:prstClr val="black"/>
                </a:solidFill>
                <a:latin typeface="等线" panose="020F0502020204030204"/>
                <a:ea typeface="等线" panose="02010600030101010101" pitchFamily="2" charset="-122"/>
              </a:endParaRPr>
            </a:p>
          </p:txBody>
        </p:sp>
        <p:sp>
          <p:nvSpPr>
            <p:cNvPr id="101" name="矩形 100">
              <a:extLst>
                <a:ext uri="{FF2B5EF4-FFF2-40B4-BE49-F238E27FC236}">
                  <a16:creationId xmlns:a16="http://schemas.microsoft.com/office/drawing/2014/main" id="{8B58B01B-377C-4F62-9365-4A8A13532222}"/>
                </a:ext>
              </a:extLst>
            </p:cNvPr>
            <p:cNvSpPr/>
            <p:nvPr/>
          </p:nvSpPr>
          <p:spPr>
            <a:xfrm>
              <a:off x="5134951" y="661963"/>
              <a:ext cx="4860552" cy="762518"/>
            </a:xfrm>
            <a:prstGeom prst="rect">
              <a:avLst/>
            </a:prstGeom>
          </p:spPr>
          <p:txBody>
            <a:bodyPr wrap="square">
              <a:spAutoFit/>
            </a:bodyPr>
            <a:lstStyle/>
            <a:p>
              <a:pPr algn="ctr" defTabSz="685800" eaLnBrk="1" fontAlgn="auto" hangingPunct="1">
                <a:spcBef>
                  <a:spcPts val="0"/>
                </a:spcBef>
                <a:spcAft>
                  <a:spcPts val="0"/>
                </a:spcAft>
                <a:defRPr/>
              </a:pPr>
              <a:r>
                <a:rPr kumimoji="1" lang="zh-CN" altLang="en-US" b="1" kern="0" dirty="0">
                  <a:solidFill>
                    <a:srgbClr val="FF0000"/>
                  </a:solidFill>
                  <a:latin typeface="宋体" panose="02010600030101010101" pitchFamily="2" charset="-122"/>
                </a:rPr>
                <a:t>②</a:t>
              </a:r>
              <a:r>
                <a:rPr kumimoji="1" lang="zh-CN" altLang="en-US" b="1" kern="0" dirty="0">
                  <a:solidFill>
                    <a:srgbClr val="FF0000"/>
                  </a:solidFill>
                  <a:latin typeface="楷体" panose="02010609060101010101" pitchFamily="49" charset="-122"/>
                  <a:ea typeface="楷体" panose="02010609060101010101" pitchFamily="49" charset="-122"/>
                </a:rPr>
                <a:t>结合材料多尺度属性的分而治之的机器学习方法</a:t>
              </a:r>
              <a:endParaRPr lang="zh-CN" altLang="en-US" kern="0" dirty="0">
                <a:solidFill>
                  <a:prstClr val="black"/>
                </a:solidFill>
                <a:latin typeface="等线" panose="020F0502020204030204"/>
                <a:ea typeface="等线" panose="02010600030101010101" pitchFamily="2" charset="-122"/>
              </a:endParaRPr>
            </a:p>
          </p:txBody>
        </p:sp>
        <p:sp>
          <p:nvSpPr>
            <p:cNvPr id="102" name="矩形: 圆角 101">
              <a:extLst>
                <a:ext uri="{FF2B5EF4-FFF2-40B4-BE49-F238E27FC236}">
                  <a16:creationId xmlns:a16="http://schemas.microsoft.com/office/drawing/2014/main" id="{3CE59689-A365-4C1C-B747-A6DFFD15853E}"/>
                </a:ext>
              </a:extLst>
            </p:cNvPr>
            <p:cNvSpPr/>
            <p:nvPr/>
          </p:nvSpPr>
          <p:spPr>
            <a:xfrm>
              <a:off x="3564224" y="-50532"/>
              <a:ext cx="2957627" cy="461665"/>
            </a:xfrm>
            <a:prstGeom prst="roundRect">
              <a:avLst/>
            </a:prstGeom>
            <a:solidFill>
              <a:srgbClr val="70AD47">
                <a:lumMod val="20000"/>
                <a:lumOff val="80000"/>
              </a:srgbClr>
            </a:solidFill>
            <a:ln w="28575" cap="flat" cmpd="sng" algn="ctr">
              <a:solidFill>
                <a:srgbClr val="70AD47">
                  <a:lumMod val="75000"/>
                </a:srgbClr>
              </a:solidFill>
              <a:prstDash val="solid"/>
              <a:miter lim="800000"/>
            </a:ln>
            <a:effectLst/>
          </p:spPr>
          <p:txBody>
            <a:bodyPr rtlCol="0" anchor="ctr"/>
            <a:lstStyle/>
            <a:p>
              <a:pPr algn="ctr" defTabSz="685800" eaLnBrk="1" fontAlgn="auto" hangingPunct="1">
                <a:spcBef>
                  <a:spcPts val="0"/>
                </a:spcBef>
                <a:spcAft>
                  <a:spcPts val="0"/>
                </a:spcAft>
                <a:defRPr/>
              </a:pPr>
              <a:r>
                <a:rPr lang="zh-CN" altLang="en-US" sz="2400" b="1" kern="0" dirty="0">
                  <a:solidFill>
                    <a:srgbClr val="FF0000"/>
                  </a:solidFill>
                  <a:latin typeface="楷体" panose="02010609060101010101" pitchFamily="49" charset="-122"/>
                  <a:ea typeface="楷体" panose="02010609060101010101" pitchFamily="49" charset="-122"/>
                </a:rPr>
                <a:t>数据关联分析方法</a:t>
              </a:r>
            </a:p>
          </p:txBody>
        </p:sp>
        <p:cxnSp>
          <p:nvCxnSpPr>
            <p:cNvPr id="103" name="直接箭头连接符 31">
              <a:extLst>
                <a:ext uri="{FF2B5EF4-FFF2-40B4-BE49-F238E27FC236}">
                  <a16:creationId xmlns:a16="http://schemas.microsoft.com/office/drawing/2014/main" id="{953B4888-11A3-4930-ABD5-59300521AEEE}"/>
                </a:ext>
              </a:extLst>
            </p:cNvPr>
            <p:cNvCxnSpPr>
              <a:cxnSpLocks/>
              <a:stCxn id="102" idx="2"/>
              <a:endCxn id="111" idx="0"/>
            </p:cNvCxnSpPr>
            <p:nvPr/>
          </p:nvCxnSpPr>
          <p:spPr>
            <a:xfrm rot="5400000">
              <a:off x="3730747" y="-612064"/>
              <a:ext cx="289095" cy="2335488"/>
            </a:xfrm>
            <a:prstGeom prst="bentConnector3">
              <a:avLst>
                <a:gd name="adj1" fmla="val 50000"/>
              </a:avLst>
            </a:prstGeom>
            <a:noFill/>
            <a:ln w="28575" cap="flat" cmpd="sng" algn="ctr">
              <a:solidFill>
                <a:srgbClr val="70AD47">
                  <a:lumMod val="75000"/>
                </a:srgbClr>
              </a:solidFill>
              <a:prstDash val="solid"/>
              <a:miter lim="800000"/>
            </a:ln>
            <a:effectLst/>
          </p:spPr>
        </p:cxnSp>
        <p:cxnSp>
          <p:nvCxnSpPr>
            <p:cNvPr id="104" name="直接箭头连接符 44">
              <a:extLst>
                <a:ext uri="{FF2B5EF4-FFF2-40B4-BE49-F238E27FC236}">
                  <a16:creationId xmlns:a16="http://schemas.microsoft.com/office/drawing/2014/main" id="{5E6034DC-DE33-407B-A2EB-E70AD401445F}"/>
                </a:ext>
              </a:extLst>
            </p:cNvPr>
            <p:cNvCxnSpPr>
              <a:cxnSpLocks/>
              <a:stCxn id="102" idx="2"/>
              <a:endCxn id="112" idx="0"/>
            </p:cNvCxnSpPr>
            <p:nvPr/>
          </p:nvCxnSpPr>
          <p:spPr>
            <a:xfrm rot="16200000" flipH="1">
              <a:off x="6175301" y="-721131"/>
              <a:ext cx="289095" cy="2553622"/>
            </a:xfrm>
            <a:prstGeom prst="bentConnector3">
              <a:avLst>
                <a:gd name="adj1" fmla="val 50000"/>
              </a:avLst>
            </a:prstGeom>
            <a:noFill/>
            <a:ln w="28575" cap="flat" cmpd="sng" algn="ctr">
              <a:solidFill>
                <a:srgbClr val="70AD47">
                  <a:lumMod val="75000"/>
                </a:srgbClr>
              </a:solidFill>
              <a:prstDash val="solid"/>
              <a:miter lim="800000"/>
            </a:ln>
            <a:effectLst/>
          </p:spPr>
        </p:cxnSp>
        <p:sp>
          <p:nvSpPr>
            <p:cNvPr id="105" name="矩形 104">
              <a:extLst>
                <a:ext uri="{FF2B5EF4-FFF2-40B4-BE49-F238E27FC236}">
                  <a16:creationId xmlns:a16="http://schemas.microsoft.com/office/drawing/2014/main" id="{4A67C72B-CA88-4155-8F87-8A582BEDA43B}"/>
                </a:ext>
              </a:extLst>
            </p:cNvPr>
            <p:cNvSpPr/>
            <p:nvPr/>
          </p:nvSpPr>
          <p:spPr>
            <a:xfrm>
              <a:off x="5255352" y="5479561"/>
              <a:ext cx="4740151" cy="1561345"/>
            </a:xfrm>
            <a:prstGeom prst="rect">
              <a:avLst/>
            </a:prstGeom>
          </p:spPr>
          <p:txBody>
            <a:bodyPr wrap="square">
              <a:spAutoFit/>
            </a:bodyPr>
            <a:lstStyle/>
            <a:p>
              <a:pPr defTabSz="685800" eaLnBrk="1" fontAlgn="auto" hangingPunct="1">
                <a:spcBef>
                  <a:spcPts val="0"/>
                </a:spcBef>
                <a:spcAft>
                  <a:spcPts val="0"/>
                </a:spcAft>
                <a:defRPr/>
              </a:pPr>
              <a:r>
                <a:rPr lang="zh-CN" altLang="en-US" sz="1600" kern="0" dirty="0">
                  <a:solidFill>
                    <a:srgbClr val="333333"/>
                  </a:solidFill>
                  <a:latin typeface="楷体" panose="02010609060101010101" pitchFamily="49" charset="-122"/>
                  <a:ea typeface="楷体" panose="02010609060101010101" pitchFamily="49" charset="-122"/>
                </a:rPr>
                <a:t>    仅根据</a:t>
              </a:r>
              <a:r>
                <a:rPr lang="zh-CN" altLang="en-US" sz="1600" b="1" kern="0" dirty="0">
                  <a:solidFill>
                    <a:srgbClr val="FF0000"/>
                  </a:solidFill>
                  <a:latin typeface="楷体" panose="02010609060101010101" pitchFamily="49" charset="-122"/>
                  <a:ea typeface="楷体" panose="02010609060101010101" pitchFamily="49" charset="-122"/>
                </a:rPr>
                <a:t>化学成分、试验条件、热处理工艺和微观结构参数</a:t>
              </a:r>
              <a:r>
                <a:rPr lang="zh-CN" altLang="en-US" sz="1600" kern="0" dirty="0">
                  <a:solidFill>
                    <a:srgbClr val="333333"/>
                  </a:solidFill>
                  <a:latin typeface="楷体" panose="02010609060101010101" pitchFamily="49" charset="-122"/>
                  <a:ea typeface="楷体" panose="02010609060101010101" pitchFamily="49" charset="-122"/>
                </a:rPr>
                <a:t>等初始信息，能够分析出到底是什么重要因素潜在影响着蠕变性能或行为，并且能够</a:t>
              </a:r>
              <a:r>
                <a:rPr lang="zh-CN" altLang="en-US" sz="1600" b="1" kern="0" dirty="0">
                  <a:solidFill>
                    <a:srgbClr val="FF0000"/>
                  </a:solidFill>
                  <a:latin typeface="楷体" panose="02010609060101010101" pitchFamily="49" charset="-122"/>
                  <a:ea typeface="楷体" panose="02010609060101010101" pitchFamily="49" charset="-122"/>
                </a:rPr>
                <a:t>加快蠕变断裂寿命的预测</a:t>
              </a:r>
              <a:r>
                <a:rPr lang="zh-CN" altLang="en-US" sz="1600" b="1" kern="0" dirty="0">
                  <a:solidFill>
                    <a:srgbClr val="333333"/>
                  </a:solidFill>
                  <a:latin typeface="楷体" panose="02010609060101010101" pitchFamily="49" charset="-122"/>
                  <a:ea typeface="楷体" panose="02010609060101010101" pitchFamily="49" charset="-122"/>
                </a:rPr>
                <a:t>，</a:t>
              </a:r>
              <a:r>
                <a:rPr lang="zh-CN" altLang="en-US" sz="1600" kern="0" dirty="0">
                  <a:solidFill>
                    <a:srgbClr val="333333"/>
                  </a:solidFill>
                  <a:latin typeface="楷体" panose="02010609060101010101" pitchFamily="49" charset="-122"/>
                  <a:ea typeface="楷体" panose="02010609060101010101" pitchFamily="49" charset="-122"/>
                </a:rPr>
                <a:t>这对于减少合金设计的时间和成本具有重要意义。</a:t>
              </a:r>
              <a:endParaRPr lang="zh-CN" altLang="en-US" sz="1600" kern="0" dirty="0">
                <a:solidFill>
                  <a:prstClr val="black"/>
                </a:solidFill>
                <a:latin typeface="楷体" panose="02010609060101010101" pitchFamily="49" charset="-122"/>
                <a:ea typeface="楷体" panose="02010609060101010101" pitchFamily="49" charset="-122"/>
              </a:endParaRPr>
            </a:p>
          </p:txBody>
        </p:sp>
        <p:sp>
          <p:nvSpPr>
            <p:cNvPr id="106" name="星形: 五角 105">
              <a:extLst>
                <a:ext uri="{FF2B5EF4-FFF2-40B4-BE49-F238E27FC236}">
                  <a16:creationId xmlns:a16="http://schemas.microsoft.com/office/drawing/2014/main" id="{07CD5DE8-212E-464B-8393-D01DC74C3B28}"/>
                </a:ext>
              </a:extLst>
            </p:cNvPr>
            <p:cNvSpPr/>
            <p:nvPr/>
          </p:nvSpPr>
          <p:spPr>
            <a:xfrm>
              <a:off x="5418161" y="5363380"/>
              <a:ext cx="422647" cy="399549"/>
            </a:xfrm>
            <a:prstGeom prst="star5">
              <a:avLst>
                <a:gd name="adj" fmla="val 19098"/>
                <a:gd name="hf" fmla="val 105146"/>
                <a:gd name="vf" fmla="val 110557"/>
              </a:avLst>
            </a:prstGeom>
            <a:solidFill>
              <a:srgbClr val="FF0000"/>
            </a:solidFill>
            <a:ln w="12700" cap="flat" cmpd="sng" algn="ctr">
              <a:no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等线" panose="020F0502020204030204"/>
                <a:ea typeface="等线" panose="02010600030101010101" pitchFamily="2" charset="-122"/>
              </a:endParaRPr>
            </a:p>
          </p:txBody>
        </p:sp>
        <p:pic>
          <p:nvPicPr>
            <p:cNvPr id="107" name="图片 106">
              <a:extLst>
                <a:ext uri="{FF2B5EF4-FFF2-40B4-BE49-F238E27FC236}">
                  <a16:creationId xmlns:a16="http://schemas.microsoft.com/office/drawing/2014/main" id="{DF70D970-47E5-4494-8C42-80B6D10BC21B}"/>
                </a:ext>
              </a:extLst>
            </p:cNvPr>
            <p:cNvPicPr>
              <a:picLocks noChangeAspect="1"/>
            </p:cNvPicPr>
            <p:nvPr/>
          </p:nvPicPr>
          <p:blipFill>
            <a:blip r:embed="rId5"/>
            <a:stretch>
              <a:fillRect/>
            </a:stretch>
          </p:blipFill>
          <p:spPr>
            <a:xfrm>
              <a:off x="2889629" y="3635773"/>
              <a:ext cx="1785594" cy="1372954"/>
            </a:xfrm>
            <a:prstGeom prst="rect">
              <a:avLst/>
            </a:prstGeom>
          </p:spPr>
        </p:pic>
        <p:pic>
          <p:nvPicPr>
            <p:cNvPr id="108" name="图片 107">
              <a:extLst>
                <a:ext uri="{FF2B5EF4-FFF2-40B4-BE49-F238E27FC236}">
                  <a16:creationId xmlns:a16="http://schemas.microsoft.com/office/drawing/2014/main" id="{55B33EF6-D0C5-4D7F-9296-35E889E0A8B1}"/>
                </a:ext>
              </a:extLst>
            </p:cNvPr>
            <p:cNvPicPr>
              <a:picLocks noChangeAspect="1"/>
            </p:cNvPicPr>
            <p:nvPr/>
          </p:nvPicPr>
          <p:blipFill>
            <a:blip r:embed="rId6"/>
            <a:stretch>
              <a:fillRect/>
            </a:stretch>
          </p:blipFill>
          <p:spPr>
            <a:xfrm>
              <a:off x="630710" y="3408398"/>
              <a:ext cx="2421410" cy="1772611"/>
            </a:xfrm>
            <a:prstGeom prst="rect">
              <a:avLst/>
            </a:prstGeom>
          </p:spPr>
        </p:pic>
        <p:sp>
          <p:nvSpPr>
            <p:cNvPr id="110" name="矩形 109">
              <a:extLst>
                <a:ext uri="{FF2B5EF4-FFF2-40B4-BE49-F238E27FC236}">
                  <a16:creationId xmlns:a16="http://schemas.microsoft.com/office/drawing/2014/main" id="{60DE4E1C-D8A6-4481-B299-9B36C46857EB}"/>
                </a:ext>
              </a:extLst>
            </p:cNvPr>
            <p:cNvSpPr/>
            <p:nvPr/>
          </p:nvSpPr>
          <p:spPr>
            <a:xfrm>
              <a:off x="400623" y="5232158"/>
              <a:ext cx="4642416" cy="1851828"/>
            </a:xfrm>
            <a:prstGeom prst="rect">
              <a:avLst/>
            </a:prstGeom>
          </p:spPr>
          <p:txBody>
            <a:bodyPr wrap="square">
              <a:spAutoFit/>
            </a:bodyPr>
            <a:lstStyle/>
            <a:p>
              <a:pPr defTabSz="685800" eaLnBrk="1" fontAlgn="auto" hangingPunct="1">
                <a:spcBef>
                  <a:spcPts val="0"/>
                </a:spcBef>
                <a:spcAft>
                  <a:spcPts val="0"/>
                </a:spcAft>
                <a:defRPr/>
              </a:pPr>
              <a:r>
                <a:rPr lang="zh-CN" altLang="en-US" sz="1600" kern="0" dirty="0">
                  <a:solidFill>
                    <a:srgbClr val="333333"/>
                  </a:solidFill>
                  <a:latin typeface="楷体" panose="02010609060101010101" pitchFamily="49" charset="-122"/>
                  <a:ea typeface="楷体" panose="02010609060101010101" pitchFamily="49" charset="-122"/>
                </a:rPr>
                <a:t>     能够</a:t>
              </a:r>
              <a:r>
                <a:rPr lang="zh-CN" altLang="en-US" sz="1600" b="1" kern="0" dirty="0">
                  <a:solidFill>
                    <a:srgbClr val="FF0000"/>
                  </a:solidFill>
                  <a:latin typeface="楷体" panose="02010609060101010101" pitchFamily="49" charset="-122"/>
                  <a:ea typeface="楷体" panose="02010609060101010101" pitchFamily="49" charset="-122"/>
                </a:rPr>
                <a:t>定量分析和研究成分</a:t>
              </a:r>
              <a:r>
                <a:rPr lang="en-US" altLang="zh-CN" sz="1600" b="1" kern="0" dirty="0">
                  <a:solidFill>
                    <a:srgbClr val="FF0000"/>
                  </a:solidFill>
                  <a:latin typeface="楷体" panose="02010609060101010101" pitchFamily="49" charset="-122"/>
                  <a:ea typeface="楷体" panose="02010609060101010101" pitchFamily="49" charset="-122"/>
                </a:rPr>
                <a:t>-</a:t>
              </a:r>
              <a:r>
                <a:rPr lang="zh-CN" altLang="en-US" sz="1600" b="1" kern="0" dirty="0">
                  <a:solidFill>
                    <a:srgbClr val="FF0000"/>
                  </a:solidFill>
                  <a:latin typeface="楷体" panose="02010609060101010101" pitchFamily="49" charset="-122"/>
                  <a:ea typeface="楷体" panose="02010609060101010101" pitchFamily="49" charset="-122"/>
                </a:rPr>
                <a:t>结构</a:t>
              </a:r>
              <a:r>
                <a:rPr lang="en-US" altLang="zh-CN" sz="1600" b="1" kern="0" dirty="0">
                  <a:solidFill>
                    <a:srgbClr val="FF0000"/>
                  </a:solidFill>
                  <a:latin typeface="楷体" panose="02010609060101010101" pitchFamily="49" charset="-122"/>
                  <a:ea typeface="楷体" panose="02010609060101010101" pitchFamily="49" charset="-122"/>
                </a:rPr>
                <a:t>-</a:t>
              </a:r>
              <a:r>
                <a:rPr lang="zh-CN" altLang="en-US" sz="1600" b="1" kern="0" dirty="0">
                  <a:solidFill>
                    <a:srgbClr val="FF0000"/>
                  </a:solidFill>
                  <a:latin typeface="楷体" panose="02010609060101010101" pitchFamily="49" charset="-122"/>
                  <a:ea typeface="楷体" panose="02010609060101010101" pitchFamily="49" charset="-122"/>
                </a:rPr>
                <a:t>工艺</a:t>
              </a:r>
              <a:r>
                <a:rPr lang="en-US" altLang="zh-CN" sz="1600" b="1" kern="0" dirty="0">
                  <a:solidFill>
                    <a:srgbClr val="FF0000"/>
                  </a:solidFill>
                  <a:latin typeface="楷体" panose="02010609060101010101" pitchFamily="49" charset="-122"/>
                  <a:ea typeface="楷体" panose="02010609060101010101" pitchFamily="49" charset="-122"/>
                </a:rPr>
                <a:t>-</a:t>
              </a:r>
              <a:r>
                <a:rPr lang="zh-CN" altLang="en-US" sz="1600" b="1" kern="0" dirty="0">
                  <a:solidFill>
                    <a:srgbClr val="FF0000"/>
                  </a:solidFill>
                  <a:latin typeface="楷体" panose="02010609060101010101" pitchFamily="49" charset="-122"/>
                  <a:ea typeface="楷体" panose="02010609060101010101" pitchFamily="49" charset="-122"/>
                </a:rPr>
                <a:t>蠕变性能之间的关联</a:t>
              </a:r>
              <a:r>
                <a:rPr lang="zh-CN" altLang="en-US" sz="1600" kern="0" dirty="0">
                  <a:solidFill>
                    <a:srgbClr val="333333"/>
                  </a:solidFill>
                  <a:latin typeface="楷体" panose="02010609060101010101" pitchFamily="49" charset="-122"/>
                  <a:ea typeface="楷体" panose="02010609060101010101" pitchFamily="49" charset="-122"/>
                </a:rPr>
                <a:t>，例如我们发现</a:t>
              </a:r>
              <a:r>
                <a:rPr lang="en-US" altLang="zh-CN" sz="1600" b="1" kern="0" dirty="0">
                  <a:solidFill>
                    <a:srgbClr val="FF0000"/>
                  </a:solidFill>
                  <a:latin typeface="楷体" panose="02010609060101010101" pitchFamily="49" charset="-122"/>
                  <a:ea typeface="楷体" panose="02010609060101010101" pitchFamily="49" charset="-122"/>
                </a:rPr>
                <a:t>Ni</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Re</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W</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Ta</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Al</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Cr</a:t>
              </a:r>
              <a:r>
                <a:rPr lang="zh-CN" altLang="en-US" sz="1600" b="1" kern="0" dirty="0">
                  <a:solidFill>
                    <a:srgbClr val="FF0000"/>
                  </a:solidFill>
                  <a:latin typeface="楷体" panose="02010609060101010101" pitchFamily="49" charset="-122"/>
                  <a:ea typeface="楷体" panose="02010609060101010101" pitchFamily="49" charset="-122"/>
                </a:rPr>
                <a:t>、</a:t>
              </a:r>
              <a:r>
                <a:rPr lang="en-US" altLang="zh-CN" sz="1600" b="1" kern="0" dirty="0">
                  <a:solidFill>
                    <a:srgbClr val="FF0000"/>
                  </a:solidFill>
                  <a:latin typeface="楷体" panose="02010609060101010101" pitchFamily="49" charset="-122"/>
                  <a:ea typeface="楷体" panose="02010609060101010101" pitchFamily="49" charset="-122"/>
                </a:rPr>
                <a:t>Co</a:t>
              </a:r>
              <a:r>
                <a:rPr lang="zh-CN" altLang="en-US" sz="1600" b="1" kern="0" dirty="0">
                  <a:solidFill>
                    <a:srgbClr val="FF0000"/>
                  </a:solidFill>
                  <a:latin typeface="楷体" panose="02010609060101010101" pitchFamily="49" charset="-122"/>
                  <a:ea typeface="楷体" panose="02010609060101010101" pitchFamily="49" charset="-122"/>
                </a:rPr>
                <a:t>元素、二阶段时效处理时间</a:t>
              </a:r>
              <a:r>
                <a:rPr lang="zh-CN" altLang="en-US" sz="1600" kern="0" dirty="0">
                  <a:solidFill>
                    <a:srgbClr val="333333"/>
                  </a:solidFill>
                  <a:latin typeface="楷体" panose="02010609060101010101" pitchFamily="49" charset="-122"/>
                  <a:ea typeface="楷体" panose="02010609060101010101" pitchFamily="49" charset="-122"/>
                </a:rPr>
                <a:t>等因素与蠕变性能之间相关性较强，可能存在密切的关联关系，</a:t>
              </a:r>
              <a:r>
                <a:rPr lang="en-US" altLang="zh-CN" sz="1600" kern="0" dirty="0">
                  <a:solidFill>
                    <a:srgbClr val="333333"/>
                  </a:solidFill>
                  <a:latin typeface="楷体" panose="02010609060101010101" pitchFamily="49" charset="-122"/>
                  <a:ea typeface="楷体" panose="02010609060101010101" pitchFamily="49" charset="-122"/>
                </a:rPr>
                <a:t>Re</a:t>
              </a:r>
              <a:r>
                <a:rPr lang="zh-CN" altLang="en-US" sz="1600" kern="0" dirty="0">
                  <a:solidFill>
                    <a:srgbClr val="333333"/>
                  </a:solidFill>
                  <a:latin typeface="楷体" panose="02010609060101010101" pitchFamily="49" charset="-122"/>
                  <a:ea typeface="楷体" panose="02010609060101010101" pitchFamily="49" charset="-122"/>
                </a:rPr>
                <a:t>和</a:t>
              </a:r>
              <a:r>
                <a:rPr lang="en-US" altLang="zh-CN" sz="1600" kern="0" dirty="0">
                  <a:solidFill>
                    <a:srgbClr val="333333"/>
                  </a:solidFill>
                  <a:latin typeface="楷体" panose="02010609060101010101" pitchFamily="49" charset="-122"/>
                  <a:ea typeface="楷体" panose="02010609060101010101" pitchFamily="49" charset="-122"/>
                </a:rPr>
                <a:t>Ru</a:t>
              </a:r>
              <a:r>
                <a:rPr lang="zh-CN" altLang="en-US" sz="1600" kern="0" dirty="0">
                  <a:solidFill>
                    <a:srgbClr val="333333"/>
                  </a:solidFill>
                  <a:latin typeface="楷体" panose="02010609060101010101" pitchFamily="49" charset="-122"/>
                  <a:ea typeface="楷体" panose="02010609060101010101" pitchFamily="49" charset="-122"/>
                </a:rPr>
                <a:t>、</a:t>
              </a:r>
              <a:r>
                <a:rPr lang="en-US" altLang="zh-CN" sz="1600" kern="0" dirty="0">
                  <a:solidFill>
                    <a:srgbClr val="333333"/>
                  </a:solidFill>
                  <a:latin typeface="楷体" panose="02010609060101010101" pitchFamily="49" charset="-122"/>
                  <a:ea typeface="楷体" panose="02010609060101010101" pitchFamily="49" charset="-122"/>
                </a:rPr>
                <a:t>Ni</a:t>
              </a:r>
              <a:r>
                <a:rPr lang="zh-CN" altLang="en-US" sz="1600" kern="0" dirty="0">
                  <a:solidFill>
                    <a:srgbClr val="333333"/>
                  </a:solidFill>
                  <a:latin typeface="楷体" panose="02010609060101010101" pitchFamily="49" charset="-122"/>
                  <a:ea typeface="楷体" panose="02010609060101010101" pitchFamily="49" charset="-122"/>
                </a:rPr>
                <a:t>和</a:t>
              </a:r>
              <a:r>
                <a:rPr lang="en-US" altLang="zh-CN" sz="1600" kern="0" dirty="0">
                  <a:solidFill>
                    <a:srgbClr val="333333"/>
                  </a:solidFill>
                  <a:latin typeface="楷体" panose="02010609060101010101" pitchFamily="49" charset="-122"/>
                  <a:ea typeface="楷体" panose="02010609060101010101" pitchFamily="49" charset="-122"/>
                </a:rPr>
                <a:t>Co</a:t>
              </a:r>
              <a:r>
                <a:rPr lang="zh-CN" altLang="en-US" sz="1600" kern="0" dirty="0">
                  <a:solidFill>
                    <a:srgbClr val="333333"/>
                  </a:solidFill>
                  <a:latin typeface="楷体" panose="02010609060101010101" pitchFamily="49" charset="-122"/>
                  <a:ea typeface="楷体" panose="02010609060101010101" pitchFamily="49" charset="-122"/>
                </a:rPr>
                <a:t>之间相关性较强，可能存在较强的协同效应。</a:t>
              </a:r>
              <a:endParaRPr lang="zh-CN" altLang="en-US" sz="1500" kern="0" dirty="0">
                <a:solidFill>
                  <a:prstClr val="black"/>
                </a:solidFill>
                <a:latin typeface="楷体" panose="02010609060101010101" pitchFamily="49" charset="-122"/>
                <a:ea typeface="楷体" panose="02010609060101010101" pitchFamily="49" charset="-122"/>
              </a:endParaRPr>
            </a:p>
          </p:txBody>
        </p:sp>
        <p:sp>
          <p:nvSpPr>
            <p:cNvPr id="111" name="矩形 110">
              <a:extLst>
                <a:ext uri="{FF2B5EF4-FFF2-40B4-BE49-F238E27FC236}">
                  <a16:creationId xmlns:a16="http://schemas.microsoft.com/office/drawing/2014/main" id="{70063B4C-D939-40B1-985C-AAD25786D535}"/>
                </a:ext>
              </a:extLst>
            </p:cNvPr>
            <p:cNvSpPr/>
            <p:nvPr/>
          </p:nvSpPr>
          <p:spPr>
            <a:xfrm>
              <a:off x="429352" y="700228"/>
              <a:ext cx="4556396" cy="6340677"/>
            </a:xfrm>
            <a:prstGeom prst="rect">
              <a:avLst/>
            </a:prstGeom>
            <a:noFill/>
            <a:ln w="12700" cap="flat" cmpd="sng" algn="ctr">
              <a:solidFill>
                <a:sysClr val="window" lastClr="FFFFFF">
                  <a:lumMod val="75000"/>
                </a:sysClr>
              </a:solidFill>
              <a:prstDash val="sysDot"/>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eaLnBrk="1" fontAlgn="auto" hangingPunct="1">
                <a:spcBef>
                  <a:spcPts val="0"/>
                </a:spcBef>
                <a:spcAft>
                  <a:spcPts val="0"/>
                </a:spcAft>
                <a:defRPr/>
              </a:pPr>
              <a:endParaRPr lang="zh-CN" altLang="en-US" sz="1350" kern="0" dirty="0">
                <a:solidFill>
                  <a:prstClr val="white"/>
                </a:solidFill>
                <a:latin typeface="等线" panose="020F0502020204030204"/>
                <a:ea typeface="等线" panose="02010600030101010101" pitchFamily="2" charset="-122"/>
              </a:endParaRPr>
            </a:p>
          </p:txBody>
        </p:sp>
        <p:sp>
          <p:nvSpPr>
            <p:cNvPr id="112" name="矩形 111">
              <a:extLst>
                <a:ext uri="{FF2B5EF4-FFF2-40B4-BE49-F238E27FC236}">
                  <a16:creationId xmlns:a16="http://schemas.microsoft.com/office/drawing/2014/main" id="{E6E80122-A339-43AB-B4C0-243560E357D0}"/>
                </a:ext>
              </a:extLst>
            </p:cNvPr>
            <p:cNvSpPr/>
            <p:nvPr/>
          </p:nvSpPr>
          <p:spPr>
            <a:xfrm>
              <a:off x="5105971" y="700228"/>
              <a:ext cx="4981378" cy="6340677"/>
            </a:xfrm>
            <a:prstGeom prst="rect">
              <a:avLst/>
            </a:prstGeom>
            <a:noFill/>
            <a:ln w="12700" cap="flat" cmpd="sng" algn="ctr">
              <a:solidFill>
                <a:srgbClr val="70AD47">
                  <a:lumMod val="60000"/>
                  <a:lumOff val="40000"/>
                </a:srgbClr>
              </a:solidFill>
              <a:prstDash val="sysDot"/>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等线" panose="020F0502020204030204"/>
                <a:ea typeface="等线" panose="02010600030101010101" pitchFamily="2" charset="-122"/>
              </a:endParaRPr>
            </a:p>
          </p:txBody>
        </p:sp>
        <p:pic>
          <p:nvPicPr>
            <p:cNvPr id="113" name="图片 112">
              <a:extLst>
                <a:ext uri="{FF2B5EF4-FFF2-40B4-BE49-F238E27FC236}">
                  <a16:creationId xmlns:a16="http://schemas.microsoft.com/office/drawing/2014/main" id="{DBEDBB42-9F39-4084-A048-823A85484C3B}"/>
                </a:ext>
              </a:extLst>
            </p:cNvPr>
            <p:cNvPicPr>
              <a:picLocks noChangeAspect="1"/>
            </p:cNvPicPr>
            <p:nvPr/>
          </p:nvPicPr>
          <p:blipFill>
            <a:blip r:embed="rId7"/>
            <a:stretch>
              <a:fillRect/>
            </a:stretch>
          </p:blipFill>
          <p:spPr>
            <a:xfrm>
              <a:off x="7541139" y="3548774"/>
              <a:ext cx="2226014" cy="1554700"/>
            </a:xfrm>
            <a:prstGeom prst="rect">
              <a:avLst/>
            </a:prstGeom>
          </p:spPr>
        </p:pic>
        <p:sp>
          <p:nvSpPr>
            <p:cNvPr id="114" name="矩形 113">
              <a:extLst>
                <a:ext uri="{FF2B5EF4-FFF2-40B4-BE49-F238E27FC236}">
                  <a16:creationId xmlns:a16="http://schemas.microsoft.com/office/drawing/2014/main" id="{56E95FF1-43C0-4B52-B7B3-0CABE1DECEFE}"/>
                </a:ext>
              </a:extLst>
            </p:cNvPr>
            <p:cNvSpPr/>
            <p:nvPr/>
          </p:nvSpPr>
          <p:spPr>
            <a:xfrm>
              <a:off x="3387578" y="3278227"/>
              <a:ext cx="4058309" cy="435724"/>
            </a:xfrm>
            <a:prstGeom prst="rect">
              <a:avLst/>
            </a:prstGeom>
          </p:spPr>
          <p:txBody>
            <a:bodyPr wrap="square">
              <a:spAutoFit/>
            </a:bodyPr>
            <a:lstStyle/>
            <a:p>
              <a:pPr algn="ctr" defTabSz="685800" eaLnBrk="1" fontAlgn="auto" hangingPunct="1">
                <a:spcBef>
                  <a:spcPts val="0"/>
                </a:spcBef>
                <a:spcAft>
                  <a:spcPts val="0"/>
                </a:spcAft>
                <a:defRPr/>
              </a:pPr>
              <a:r>
                <a:rPr lang="zh-CN" altLang="en-US" b="1" kern="0" dirty="0">
                  <a:solidFill>
                    <a:srgbClr val="FF0000"/>
                  </a:solidFill>
                  <a:latin typeface="楷体" panose="02010609060101010101" pitchFamily="49" charset="-122"/>
                  <a:ea typeface="楷体" panose="02010609060101010101" pitchFamily="49" charset="-122"/>
                </a:rPr>
                <a:t>蠕变性能数据关联分析和预测结果</a:t>
              </a:r>
              <a:endParaRPr lang="zh-CN" altLang="en-US" b="1" kern="0" dirty="0">
                <a:solidFill>
                  <a:prstClr val="black"/>
                </a:solidFill>
                <a:latin typeface="楷体" panose="02010609060101010101" pitchFamily="49" charset="-122"/>
                <a:ea typeface="楷体" panose="02010609060101010101" pitchFamily="49" charset="-122"/>
              </a:endParaRPr>
            </a:p>
          </p:txBody>
        </p:sp>
        <p:pic>
          <p:nvPicPr>
            <p:cNvPr id="115" name="图片 114">
              <a:extLst>
                <a:ext uri="{FF2B5EF4-FFF2-40B4-BE49-F238E27FC236}">
                  <a16:creationId xmlns:a16="http://schemas.microsoft.com/office/drawing/2014/main" id="{32A7BE18-CA4A-4348-B77A-D39509E35221}"/>
                </a:ext>
              </a:extLst>
            </p:cNvPr>
            <p:cNvPicPr>
              <a:picLocks noChangeAspect="1"/>
            </p:cNvPicPr>
            <p:nvPr/>
          </p:nvPicPr>
          <p:blipFill>
            <a:blip r:embed="rId8"/>
            <a:stretch>
              <a:fillRect/>
            </a:stretch>
          </p:blipFill>
          <p:spPr>
            <a:xfrm>
              <a:off x="5221472" y="3601055"/>
              <a:ext cx="2304455" cy="1527491"/>
            </a:xfrm>
            <a:prstGeom prst="rect">
              <a:avLst/>
            </a:prstGeom>
          </p:spPr>
        </p:pic>
      </p:grpSp>
      <p:sp>
        <p:nvSpPr>
          <p:cNvPr id="117" name="文本框 116">
            <a:extLst>
              <a:ext uri="{FF2B5EF4-FFF2-40B4-BE49-F238E27FC236}">
                <a16:creationId xmlns:a16="http://schemas.microsoft.com/office/drawing/2014/main" id="{BEB982AE-B8EB-49A1-B027-53A247115C18}"/>
              </a:ext>
            </a:extLst>
          </p:cNvPr>
          <p:cNvSpPr txBox="1"/>
          <p:nvPr/>
        </p:nvSpPr>
        <p:spPr>
          <a:xfrm>
            <a:off x="1462427" y="5043296"/>
            <a:ext cx="2549731" cy="276999"/>
          </a:xfrm>
          <a:prstGeom prst="rect">
            <a:avLst/>
          </a:prstGeom>
          <a:noFill/>
        </p:spPr>
        <p:txBody>
          <a:bodyPr wrap="square" rtlCol="0">
            <a:spAutoFit/>
          </a:bodyPr>
          <a:lstStyle/>
          <a:p>
            <a:pPr defTabSz="685800" eaLnBrk="1" fontAlgn="auto" hangingPunct="1">
              <a:spcBef>
                <a:spcPts val="0"/>
              </a:spcBef>
              <a:spcAft>
                <a:spcPts val="0"/>
              </a:spcAft>
            </a:pPr>
            <a:r>
              <a:rPr lang="zh-CN" altLang="en-US" sz="1200" b="1" dirty="0">
                <a:solidFill>
                  <a:srgbClr val="FF0000"/>
                </a:solidFill>
                <a:latin typeface="楷体" panose="02010609060101010101" pitchFamily="49" charset="-122"/>
                <a:ea typeface="楷体" panose="02010609060101010101" pitchFamily="49" charset="-122"/>
              </a:rPr>
              <a:t>材料属性与蠕变性能之间的相关性</a:t>
            </a:r>
          </a:p>
        </p:txBody>
      </p:sp>
      <p:sp>
        <p:nvSpPr>
          <p:cNvPr id="118" name="文本框 117">
            <a:extLst>
              <a:ext uri="{FF2B5EF4-FFF2-40B4-BE49-F238E27FC236}">
                <a16:creationId xmlns:a16="http://schemas.microsoft.com/office/drawing/2014/main" id="{18B28E05-0633-400A-B25F-1721E433AEA4}"/>
              </a:ext>
            </a:extLst>
          </p:cNvPr>
          <p:cNvSpPr txBox="1"/>
          <p:nvPr/>
        </p:nvSpPr>
        <p:spPr>
          <a:xfrm>
            <a:off x="3803227" y="5051538"/>
            <a:ext cx="2223115" cy="276999"/>
          </a:xfrm>
          <a:prstGeom prst="rect">
            <a:avLst/>
          </a:prstGeom>
          <a:noFill/>
        </p:spPr>
        <p:txBody>
          <a:bodyPr wrap="square" rtlCol="0">
            <a:spAutoFit/>
          </a:bodyPr>
          <a:lstStyle/>
          <a:p>
            <a:pPr algn="ctr" defTabSz="685800" eaLnBrk="1" fontAlgn="auto" hangingPunct="1">
              <a:spcBef>
                <a:spcPts val="0"/>
              </a:spcBef>
              <a:spcAft>
                <a:spcPts val="0"/>
              </a:spcAft>
            </a:pPr>
            <a:r>
              <a:rPr lang="zh-CN" altLang="en-US" sz="1200" b="1" dirty="0">
                <a:solidFill>
                  <a:srgbClr val="FF0000"/>
                </a:solidFill>
                <a:latin typeface="楷体" panose="02010609060101010101" pitchFamily="49" charset="-122"/>
                <a:ea typeface="楷体" panose="02010609060101010101" pitchFamily="49" charset="-122"/>
              </a:rPr>
              <a:t>材料属性与属性之间的相关性</a:t>
            </a:r>
          </a:p>
        </p:txBody>
      </p:sp>
      <p:sp>
        <p:nvSpPr>
          <p:cNvPr id="120" name="文本框 119">
            <a:extLst>
              <a:ext uri="{FF2B5EF4-FFF2-40B4-BE49-F238E27FC236}">
                <a16:creationId xmlns:a16="http://schemas.microsoft.com/office/drawing/2014/main" id="{1A084BD4-07C4-4E7F-BB28-4CCEC1280056}"/>
              </a:ext>
            </a:extLst>
          </p:cNvPr>
          <p:cNvSpPr txBox="1"/>
          <p:nvPr/>
        </p:nvSpPr>
        <p:spPr>
          <a:xfrm>
            <a:off x="7587485" y="5117587"/>
            <a:ext cx="3043104" cy="276999"/>
          </a:xfrm>
          <a:prstGeom prst="rect">
            <a:avLst/>
          </a:prstGeom>
          <a:noFill/>
        </p:spPr>
        <p:txBody>
          <a:bodyPr wrap="square" rtlCol="0">
            <a:spAutoFit/>
          </a:bodyPr>
          <a:lstStyle/>
          <a:p>
            <a:pPr algn="ctr" defTabSz="685800" eaLnBrk="1" fontAlgn="auto" hangingPunct="1">
              <a:spcBef>
                <a:spcPts val="0"/>
              </a:spcBef>
              <a:spcAft>
                <a:spcPts val="0"/>
              </a:spcAft>
            </a:pPr>
            <a:r>
              <a:rPr lang="zh-CN" altLang="en-US" sz="1200" b="1" dirty="0">
                <a:solidFill>
                  <a:srgbClr val="FF0000"/>
                </a:solidFill>
                <a:latin typeface="楷体" panose="02010609060101010101" pitchFamily="49" charset="-122"/>
                <a:ea typeface="楷体" panose="02010609060101010101" pitchFamily="49" charset="-122"/>
              </a:rPr>
              <a:t>蠕变断裂寿命真实值和预测值的对比</a:t>
            </a:r>
          </a:p>
        </p:txBody>
      </p:sp>
      <p:sp>
        <p:nvSpPr>
          <p:cNvPr id="27" name="星形: 五角 26">
            <a:extLst>
              <a:ext uri="{FF2B5EF4-FFF2-40B4-BE49-F238E27FC236}">
                <a16:creationId xmlns:a16="http://schemas.microsoft.com/office/drawing/2014/main" id="{F915C441-C73B-4136-98FC-094D82C1B6CF}"/>
              </a:ext>
            </a:extLst>
          </p:cNvPr>
          <p:cNvSpPr/>
          <p:nvPr/>
        </p:nvSpPr>
        <p:spPr>
          <a:xfrm>
            <a:off x="1675303" y="5248943"/>
            <a:ext cx="388249" cy="311413"/>
          </a:xfrm>
          <a:prstGeom prst="star5">
            <a:avLst>
              <a:gd name="adj" fmla="val 19098"/>
              <a:gd name="hf" fmla="val 105146"/>
              <a:gd name="vf" fmla="val 110557"/>
            </a:avLst>
          </a:prstGeom>
          <a:solidFill>
            <a:srgbClr val="FF0000"/>
          </a:solidFill>
          <a:ln w="12700" cap="flat" cmpd="sng" algn="ctr">
            <a:no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等线"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153E2734-2AA2-42A5-8F28-75FFAF06797B}"/>
              </a:ext>
            </a:extLst>
          </p:cNvPr>
          <p:cNvSpPr/>
          <p:nvPr/>
        </p:nvSpPr>
        <p:spPr>
          <a:xfrm>
            <a:off x="4133346" y="2097841"/>
            <a:ext cx="1725106" cy="307777"/>
          </a:xfrm>
          <a:prstGeom prst="rect">
            <a:avLst/>
          </a:prstGeom>
        </p:spPr>
        <p:txBody>
          <a:bodyPr wrap="square">
            <a:spAutoFit/>
          </a:bodyPr>
          <a:lstStyle/>
          <a:p>
            <a:pPr eaLnBrk="1" fontAlgn="auto" hangingPunct="1">
              <a:spcBef>
                <a:spcPts val="0"/>
              </a:spcBef>
              <a:spcAft>
                <a:spcPts val="0"/>
              </a:spcAft>
              <a:defRPr/>
            </a:pPr>
            <a:r>
              <a:rPr kumimoji="1" lang="zh-CN" altLang="en-US" sz="1400" kern="0" dirty="0">
                <a:solidFill>
                  <a:prstClr val="black"/>
                </a:solidFill>
                <a:latin typeface="楷体" panose="02010609060101010101" pitchFamily="49" charset="-122"/>
                <a:ea typeface="楷体" panose="02010609060101010101" pitchFamily="49" charset="-122"/>
              </a:rPr>
              <a:t> </a:t>
            </a:r>
            <a:endParaRPr lang="zh-CN" altLang="en-US" sz="1200" kern="0" dirty="0">
              <a:solidFill>
                <a:sysClr val="windowText" lastClr="000000"/>
              </a:solidFill>
            </a:endParaRPr>
          </a:p>
        </p:txBody>
      </p:sp>
      <p:sp>
        <p:nvSpPr>
          <p:cNvPr id="119" name="文本框 118">
            <a:extLst>
              <a:ext uri="{FF2B5EF4-FFF2-40B4-BE49-F238E27FC236}">
                <a16:creationId xmlns:a16="http://schemas.microsoft.com/office/drawing/2014/main" id="{116E228B-0D61-4A91-B0ED-0DC88CE2437F}"/>
              </a:ext>
            </a:extLst>
          </p:cNvPr>
          <p:cNvSpPr txBox="1"/>
          <p:nvPr/>
        </p:nvSpPr>
        <p:spPr>
          <a:xfrm>
            <a:off x="5939621" y="5106669"/>
            <a:ext cx="1940244" cy="276999"/>
          </a:xfrm>
          <a:prstGeom prst="rect">
            <a:avLst/>
          </a:prstGeom>
          <a:noFill/>
        </p:spPr>
        <p:txBody>
          <a:bodyPr wrap="square" rtlCol="0">
            <a:spAutoFit/>
          </a:bodyPr>
          <a:lstStyle/>
          <a:p>
            <a:pPr algn="ctr" defTabSz="685800" eaLnBrk="1" fontAlgn="auto" hangingPunct="1">
              <a:spcBef>
                <a:spcPts val="0"/>
              </a:spcBef>
              <a:spcAft>
                <a:spcPts val="0"/>
              </a:spcAft>
            </a:pPr>
            <a:r>
              <a:rPr lang="zh-CN" altLang="en-US" sz="1200" b="1" dirty="0">
                <a:solidFill>
                  <a:srgbClr val="FF0000"/>
                </a:solidFill>
                <a:latin typeface="楷体" panose="02010609060101010101" pitchFamily="49" charset="-122"/>
                <a:ea typeface="楷体" panose="02010609060101010101" pitchFamily="49" charset="-122"/>
              </a:rPr>
              <a:t>输入的多尺度材料属性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9120" y="483883"/>
            <a:ext cx="8229600" cy="687846"/>
          </a:xfrm>
        </p:spPr>
        <p:txBody>
          <a:bodyPr>
            <a:normAutofit fontScale="90000"/>
          </a:bodyPr>
          <a:lstStyle/>
          <a:p>
            <a:pPr lvl="0"/>
            <a:r>
              <a:rPr lang="zh-CN" altLang="en-US" sz="2200" dirty="0">
                <a:solidFill>
                  <a:srgbClr val="FF0000"/>
                </a:solidFill>
              </a:rPr>
              <a:t>方法一</a:t>
            </a:r>
            <a:r>
              <a:rPr lang="en-US" altLang="zh-CN" sz="2200" dirty="0">
                <a:solidFill>
                  <a:srgbClr val="FF0000"/>
                </a:solidFill>
              </a:rPr>
              <a:t>:</a:t>
            </a:r>
            <a:br>
              <a:rPr lang="en-US" altLang="zh-CN" sz="2200" dirty="0">
                <a:solidFill>
                  <a:srgbClr val="FF0000"/>
                </a:solidFill>
              </a:rPr>
            </a:br>
            <a:r>
              <a:rPr lang="zh-CN" altLang="en-US" sz="2200" dirty="0">
                <a:solidFill>
                  <a:srgbClr val="FF0000"/>
                </a:solidFill>
              </a:rPr>
              <a:t>结合基于加权评分的领域专家知识的多层级特征选择方法</a:t>
            </a:r>
            <a:br>
              <a:rPr lang="zh-CN" altLang="en-US" dirty="0"/>
            </a:br>
            <a:br>
              <a:rPr lang="zh-CN" altLang="en-US" dirty="0"/>
            </a:br>
            <a:endParaRPr lang="zh-CN" altLang="en-US" dirty="0"/>
          </a:p>
        </p:txBody>
      </p:sp>
      <p:sp>
        <p:nvSpPr>
          <p:cNvPr id="5" name="文本框 4"/>
          <p:cNvSpPr txBox="1"/>
          <p:nvPr/>
        </p:nvSpPr>
        <p:spPr>
          <a:xfrm>
            <a:off x="227348" y="743138"/>
            <a:ext cx="118453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问题描述</a:t>
            </a: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目前的特征选择算法选择特征时，可能会把专家认为很关键的特征给剔除掉，这一方面可能会影响</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材料领域专家对新属性的计算</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；另一方面也可能</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降低机器模型的预测精度</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。因此在进行特征选择时，需要综合考虑</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领域专家经验、机器学习模型的预测精度</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等因素，协同完成特征分析。</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55027971-BFFB-4E60-8F0E-30A834B83A82}"/>
              </a:ext>
            </a:extLst>
          </p:cNvPr>
          <p:cNvPicPr>
            <a:picLocks noChangeAspect="1"/>
          </p:cNvPicPr>
          <p:nvPr/>
        </p:nvPicPr>
        <p:blipFill>
          <a:blip r:embed="rId3"/>
          <a:stretch>
            <a:fillRect/>
          </a:stretch>
        </p:blipFill>
        <p:spPr>
          <a:xfrm>
            <a:off x="1343472" y="1666468"/>
            <a:ext cx="10022484" cy="5148886"/>
          </a:xfrm>
          <a:prstGeom prst="rect">
            <a:avLst/>
          </a:prstGeom>
        </p:spPr>
      </p:pic>
      <p:sp>
        <p:nvSpPr>
          <p:cNvPr id="32" name="圆角矩形 31"/>
          <p:cNvSpPr/>
          <p:nvPr/>
        </p:nvSpPr>
        <p:spPr>
          <a:xfrm>
            <a:off x="3173765" y="2723128"/>
            <a:ext cx="5952482" cy="246840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多层级交互式特征分析方法</a:t>
            </a:r>
            <a:r>
              <a:rPr kumimoji="0" lang="zh-CN" altLang="en-US"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集成了领域专家经验</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，并对特征分析得到的结果采用</a:t>
            </a:r>
            <a:r>
              <a:rPr kumimoji="0" lang="zh-CN" altLang="en-US"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机器学习模型进行验证</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算法、模型验证、领域专家经验</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三者共同保证筛选特征子集的质量。该方法在获得最优特征子集的同时，也能有效的分析属性与属性之间的关联关系，属性与性能之间的因果关系。</a:t>
            </a:r>
          </a:p>
        </p:txBody>
      </p:sp>
    </p:spTree>
    <p:extLst>
      <p:ext uri="{BB962C8B-B14F-4D97-AF65-F5344CB8AC3E}">
        <p14:creationId xmlns:p14="http://schemas.microsoft.com/office/powerpoint/2010/main" val="22983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1"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109">
            <a:extLst>
              <a:ext uri="{FF2B5EF4-FFF2-40B4-BE49-F238E27FC236}">
                <a16:creationId xmlns:a16="http://schemas.microsoft.com/office/drawing/2014/main" id="{8A4F8EE7-6A52-480E-A692-FFFC45FB6280}"/>
              </a:ext>
            </a:extLst>
          </p:cNvPr>
          <p:cNvPicPr>
            <a:picLocks noChangeAspect="1"/>
          </p:cNvPicPr>
          <p:nvPr/>
        </p:nvPicPr>
        <p:blipFill>
          <a:blip r:embed="rId3"/>
          <a:stretch>
            <a:fillRect/>
          </a:stretch>
        </p:blipFill>
        <p:spPr>
          <a:xfrm>
            <a:off x="3056329" y="1165024"/>
            <a:ext cx="4884132" cy="5544615"/>
          </a:xfrm>
          <a:prstGeom prst="rect">
            <a:avLst/>
          </a:prstGeom>
        </p:spPr>
      </p:pic>
      <p:sp>
        <p:nvSpPr>
          <p:cNvPr id="2" name="标题 1"/>
          <p:cNvSpPr>
            <a:spLocks noGrp="1"/>
          </p:cNvSpPr>
          <p:nvPr>
            <p:ph type="title"/>
          </p:nvPr>
        </p:nvSpPr>
        <p:spPr>
          <a:xfrm>
            <a:off x="1021215" y="43682"/>
            <a:ext cx="8229600" cy="687846"/>
          </a:xfrm>
        </p:spPr>
        <p:txBody>
          <a:bodyPr>
            <a:normAutofit/>
          </a:bodyPr>
          <a:lstStyle/>
          <a:p>
            <a:pPr lvl="0"/>
            <a:r>
              <a:rPr lang="zh-CN" altLang="en-US" sz="2400" dirty="0">
                <a:solidFill>
                  <a:srgbClr val="FF0000"/>
                </a:solidFill>
              </a:rPr>
              <a:t>多层级特征分析方法在蠕变性能数据中的应用</a:t>
            </a:r>
          </a:p>
        </p:txBody>
      </p:sp>
      <p:sp>
        <p:nvSpPr>
          <p:cNvPr id="230" name="左箭头 229"/>
          <p:cNvSpPr/>
          <p:nvPr/>
        </p:nvSpPr>
        <p:spPr>
          <a:xfrm flipH="1">
            <a:off x="7944960" y="2536772"/>
            <a:ext cx="575877" cy="365386"/>
          </a:xfrm>
          <a:prstGeom prst="lef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1" name="左箭头 230"/>
          <p:cNvSpPr/>
          <p:nvPr/>
        </p:nvSpPr>
        <p:spPr>
          <a:xfrm flipH="1">
            <a:off x="7968395" y="3911309"/>
            <a:ext cx="575877" cy="365386"/>
          </a:xfrm>
          <a:prstGeom prst="lef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2" name="左箭头 231"/>
          <p:cNvSpPr/>
          <p:nvPr/>
        </p:nvSpPr>
        <p:spPr>
          <a:xfrm flipH="1">
            <a:off x="7949137" y="5225452"/>
            <a:ext cx="575877" cy="365386"/>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9" name="矩形 238"/>
          <p:cNvSpPr/>
          <p:nvPr/>
        </p:nvSpPr>
        <p:spPr>
          <a:xfrm>
            <a:off x="8400256" y="1844824"/>
            <a:ext cx="3472151"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41" name="直接连接符 240"/>
          <p:cNvCxnSpPr/>
          <p:nvPr/>
        </p:nvCxnSpPr>
        <p:spPr>
          <a:xfrm flipV="1">
            <a:off x="8400256" y="3418197"/>
            <a:ext cx="3472151" cy="717"/>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400256" y="4751248"/>
            <a:ext cx="3472151" cy="22972"/>
          </a:xfrm>
          <a:prstGeom prst="line">
            <a:avLst/>
          </a:prstGeom>
          <a:ln w="19050">
            <a:solidFill>
              <a:schemeClr val="accent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46" name="图片 245"/>
          <p:cNvPicPr>
            <a:picLocks noChangeAspect="1"/>
          </p:cNvPicPr>
          <p:nvPr/>
        </p:nvPicPr>
        <p:blipFill>
          <a:blip r:embed="rId4"/>
          <a:stretch>
            <a:fillRect/>
          </a:stretch>
        </p:blipFill>
        <p:spPr>
          <a:xfrm>
            <a:off x="10354490" y="3459864"/>
            <a:ext cx="1469625" cy="1225780"/>
          </a:xfrm>
          <a:prstGeom prst="rect">
            <a:avLst/>
          </a:prstGeom>
        </p:spPr>
      </p:pic>
      <p:sp>
        <p:nvSpPr>
          <p:cNvPr id="247" name="文本框 246"/>
          <p:cNvSpPr txBox="1"/>
          <p:nvPr/>
        </p:nvSpPr>
        <p:spPr>
          <a:xfrm>
            <a:off x="8504108" y="3368619"/>
            <a:ext cx="461665" cy="150634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相关性分析图</a:t>
            </a:r>
          </a:p>
        </p:txBody>
      </p:sp>
      <p:sp>
        <p:nvSpPr>
          <p:cNvPr id="248" name="文本框 247"/>
          <p:cNvSpPr txBox="1"/>
          <p:nvPr/>
        </p:nvSpPr>
        <p:spPr>
          <a:xfrm>
            <a:off x="9049283" y="1143745"/>
            <a:ext cx="24860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特征分析结果可视化</a:t>
            </a:r>
          </a:p>
        </p:txBody>
      </p:sp>
      <p:sp>
        <p:nvSpPr>
          <p:cNvPr id="249" name="文本框 248"/>
          <p:cNvSpPr txBox="1"/>
          <p:nvPr/>
        </p:nvSpPr>
        <p:spPr>
          <a:xfrm>
            <a:off x="8498329" y="1928607"/>
            <a:ext cx="461665" cy="148046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稀疏性分析图</a:t>
            </a:r>
          </a:p>
        </p:txBody>
      </p:sp>
      <p:sp>
        <p:nvSpPr>
          <p:cNvPr id="251" name="文本框 250"/>
          <p:cNvSpPr txBox="1"/>
          <p:nvPr/>
        </p:nvSpPr>
        <p:spPr>
          <a:xfrm>
            <a:off x="8520837" y="4717223"/>
            <a:ext cx="461665" cy="148338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冗余性分析图</a:t>
            </a:r>
          </a:p>
        </p:txBody>
      </p:sp>
      <p:pic>
        <p:nvPicPr>
          <p:cNvPr id="253" name="图片 252"/>
          <p:cNvPicPr>
            <a:picLocks noChangeAspect="1"/>
          </p:cNvPicPr>
          <p:nvPr/>
        </p:nvPicPr>
        <p:blipFill>
          <a:blip r:embed="rId5"/>
          <a:stretch>
            <a:fillRect/>
          </a:stretch>
        </p:blipFill>
        <p:spPr>
          <a:xfrm>
            <a:off x="8934510" y="2214783"/>
            <a:ext cx="1684466" cy="1178102"/>
          </a:xfrm>
          <a:prstGeom prst="rect">
            <a:avLst/>
          </a:prstGeom>
        </p:spPr>
      </p:pic>
      <p:pic>
        <p:nvPicPr>
          <p:cNvPr id="254" name="图片 253"/>
          <p:cNvPicPr>
            <a:picLocks noChangeAspect="1"/>
          </p:cNvPicPr>
          <p:nvPr/>
        </p:nvPicPr>
        <p:blipFill>
          <a:blip r:embed="rId6"/>
          <a:stretch>
            <a:fillRect/>
          </a:stretch>
        </p:blipFill>
        <p:spPr>
          <a:xfrm>
            <a:off x="10324183" y="2223694"/>
            <a:ext cx="1696189" cy="1173291"/>
          </a:xfrm>
          <a:prstGeom prst="rect">
            <a:avLst/>
          </a:prstGeom>
        </p:spPr>
      </p:pic>
      <p:sp>
        <p:nvSpPr>
          <p:cNvPr id="256" name="文本框 255"/>
          <p:cNvSpPr txBox="1"/>
          <p:nvPr/>
        </p:nvSpPr>
        <p:spPr>
          <a:xfrm>
            <a:off x="9310974" y="2108758"/>
            <a:ext cx="1129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属性稀疏值</a:t>
            </a:r>
          </a:p>
        </p:txBody>
      </p:sp>
      <p:sp>
        <p:nvSpPr>
          <p:cNvPr id="257" name="文本框 256"/>
          <p:cNvSpPr txBox="1"/>
          <p:nvPr/>
        </p:nvSpPr>
        <p:spPr>
          <a:xfrm>
            <a:off x="10720555" y="2086098"/>
            <a:ext cx="1076352" cy="3164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属性方差值</a:t>
            </a:r>
          </a:p>
        </p:txBody>
      </p:sp>
      <p:pic>
        <p:nvPicPr>
          <p:cNvPr id="260" name="图片 259"/>
          <p:cNvPicPr>
            <a:picLocks noChangeAspect="1"/>
          </p:cNvPicPr>
          <p:nvPr/>
        </p:nvPicPr>
        <p:blipFill>
          <a:blip r:embed="rId7"/>
          <a:stretch>
            <a:fillRect/>
          </a:stretch>
        </p:blipFill>
        <p:spPr>
          <a:xfrm>
            <a:off x="8731340" y="3437133"/>
            <a:ext cx="1911452" cy="1465100"/>
          </a:xfrm>
          <a:prstGeom prst="rect">
            <a:avLst/>
          </a:prstGeom>
        </p:spPr>
      </p:pic>
      <p:sp>
        <p:nvSpPr>
          <p:cNvPr id="261" name="文本框 260"/>
          <p:cNvSpPr txBox="1"/>
          <p:nvPr/>
        </p:nvSpPr>
        <p:spPr>
          <a:xfrm>
            <a:off x="9192151" y="3437133"/>
            <a:ext cx="9260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条件属性相关系数</a:t>
            </a:r>
          </a:p>
        </p:txBody>
      </p:sp>
      <p:pic>
        <p:nvPicPr>
          <p:cNvPr id="267" name="图片 266"/>
          <p:cNvPicPr>
            <a:picLocks noChangeAspect="1"/>
          </p:cNvPicPr>
          <p:nvPr/>
        </p:nvPicPr>
        <p:blipFill>
          <a:blip r:embed="rId8"/>
          <a:stretch>
            <a:fillRect/>
          </a:stretch>
        </p:blipFill>
        <p:spPr>
          <a:xfrm>
            <a:off x="10116996" y="4885613"/>
            <a:ext cx="1669574" cy="1314993"/>
          </a:xfrm>
          <a:prstGeom prst="rect">
            <a:avLst/>
          </a:prstGeom>
        </p:spPr>
      </p:pic>
      <p:pic>
        <p:nvPicPr>
          <p:cNvPr id="269" name="图片 268"/>
          <p:cNvPicPr>
            <a:picLocks noChangeAspect="1"/>
          </p:cNvPicPr>
          <p:nvPr/>
        </p:nvPicPr>
        <p:blipFill>
          <a:blip r:embed="rId9"/>
          <a:stretch>
            <a:fillRect/>
          </a:stretch>
        </p:blipFill>
        <p:spPr>
          <a:xfrm>
            <a:off x="9386669" y="4846157"/>
            <a:ext cx="625075" cy="1260397"/>
          </a:xfrm>
          <a:prstGeom prst="rect">
            <a:avLst/>
          </a:prstGeom>
        </p:spPr>
      </p:pic>
      <p:sp>
        <p:nvSpPr>
          <p:cNvPr id="270" name="文本框 269"/>
          <p:cNvSpPr txBox="1"/>
          <p:nvPr/>
        </p:nvSpPr>
        <p:spPr>
          <a:xfrm>
            <a:off x="9049283" y="4986669"/>
            <a:ext cx="400110" cy="102569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特征重要度</a:t>
            </a:r>
          </a:p>
        </p:txBody>
      </p:sp>
      <p:sp>
        <p:nvSpPr>
          <p:cNvPr id="109" name="文本框 108">
            <a:extLst>
              <a:ext uri="{FF2B5EF4-FFF2-40B4-BE49-F238E27FC236}">
                <a16:creationId xmlns:a16="http://schemas.microsoft.com/office/drawing/2014/main" id="{866CF783-44DE-4327-B6A3-6B61F43ABAF2}"/>
              </a:ext>
            </a:extLst>
          </p:cNvPr>
          <p:cNvSpPr txBox="1"/>
          <p:nvPr/>
        </p:nvSpPr>
        <p:spPr>
          <a:xfrm>
            <a:off x="156785" y="2303039"/>
            <a:ext cx="2899544"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成分</a:t>
            </a: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Ni, Re, Co, Al, Ti, W, Mo, Cr, Ta, C, B,  Y,  Nb, Hf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热处理</a:t>
            </a: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固溶温度</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固溶时间</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多个阶段的时效处理温度和时间</a:t>
            </a: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试验条件</a:t>
            </a: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外部温度</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外部应力</a:t>
            </a: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合金的微观结构属性</a:t>
            </a: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相摩尔分数</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层错能</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晶格常数</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剪切模量</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扩散系数</a:t>
            </a: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目标属性</a:t>
            </a: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蠕变断裂寿命</a:t>
            </a:r>
            <a:endPar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972BCEEF-53BC-43E4-8FEB-628B86984667}"/>
              </a:ext>
            </a:extLst>
          </p:cNvPr>
          <p:cNvSpPr txBox="1"/>
          <p:nvPr/>
        </p:nvSpPr>
        <p:spPr>
          <a:xfrm>
            <a:off x="425874" y="1015531"/>
            <a:ext cx="2143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266</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条镍基单晶高温合金蠕变性能数据</a:t>
            </a:r>
          </a:p>
        </p:txBody>
      </p:sp>
      <p:sp>
        <p:nvSpPr>
          <p:cNvPr id="35" name="文本框 34">
            <a:extLst>
              <a:ext uri="{FF2B5EF4-FFF2-40B4-BE49-F238E27FC236}">
                <a16:creationId xmlns:a16="http://schemas.microsoft.com/office/drawing/2014/main" id="{5008F31C-854A-4A70-9950-CE45B6F6BCA9}"/>
              </a:ext>
            </a:extLst>
          </p:cNvPr>
          <p:cNvSpPr txBox="1"/>
          <p:nvPr/>
        </p:nvSpPr>
        <p:spPr>
          <a:xfrm>
            <a:off x="4056963" y="841859"/>
            <a:ext cx="44413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多层级特征分析方法过程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
        <p:nvSpPr>
          <p:cNvPr id="36" name="左箭头 230">
            <a:extLst>
              <a:ext uri="{FF2B5EF4-FFF2-40B4-BE49-F238E27FC236}">
                <a16:creationId xmlns:a16="http://schemas.microsoft.com/office/drawing/2014/main" id="{E08DF936-1710-43D7-8F91-7452E16CEC6E}"/>
              </a:ext>
            </a:extLst>
          </p:cNvPr>
          <p:cNvSpPr/>
          <p:nvPr/>
        </p:nvSpPr>
        <p:spPr>
          <a:xfrm flipH="1">
            <a:off x="2551533" y="3625695"/>
            <a:ext cx="575877" cy="365386"/>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38" name="矩形 37">
            <a:extLst>
              <a:ext uri="{FF2B5EF4-FFF2-40B4-BE49-F238E27FC236}">
                <a16:creationId xmlns:a16="http://schemas.microsoft.com/office/drawing/2014/main" id="{3F639D01-5C2B-4B66-92E9-6506EB6EAA4C}"/>
              </a:ext>
            </a:extLst>
          </p:cNvPr>
          <p:cNvSpPr/>
          <p:nvPr/>
        </p:nvSpPr>
        <p:spPr>
          <a:xfrm>
            <a:off x="117280" y="1798597"/>
            <a:ext cx="2872267" cy="4384968"/>
          </a:xfrm>
          <a:prstGeom prst="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324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278A14-37E7-4AE5-AA4F-46C99ABA4695}"/>
              </a:ext>
            </a:extLst>
          </p:cNvPr>
          <p:cNvPicPr>
            <a:picLocks noChangeAspect="1"/>
          </p:cNvPicPr>
          <p:nvPr/>
        </p:nvPicPr>
        <p:blipFill>
          <a:blip r:embed="rId3"/>
          <a:stretch>
            <a:fillRect/>
          </a:stretch>
        </p:blipFill>
        <p:spPr>
          <a:xfrm>
            <a:off x="6600056" y="2436096"/>
            <a:ext cx="4435099" cy="2665778"/>
          </a:xfrm>
          <a:prstGeom prst="rect">
            <a:avLst/>
          </a:prstGeom>
        </p:spPr>
      </p:pic>
      <p:pic>
        <p:nvPicPr>
          <p:cNvPr id="3" name="图片 2">
            <a:extLst>
              <a:ext uri="{FF2B5EF4-FFF2-40B4-BE49-F238E27FC236}">
                <a16:creationId xmlns:a16="http://schemas.microsoft.com/office/drawing/2014/main" id="{B27EF953-1E2A-4EAF-B105-284D5E13132B}"/>
              </a:ext>
            </a:extLst>
          </p:cNvPr>
          <p:cNvPicPr>
            <a:picLocks noChangeAspect="1"/>
          </p:cNvPicPr>
          <p:nvPr/>
        </p:nvPicPr>
        <p:blipFill>
          <a:blip r:embed="rId4"/>
          <a:stretch>
            <a:fillRect/>
          </a:stretch>
        </p:blipFill>
        <p:spPr>
          <a:xfrm>
            <a:off x="910722" y="2436096"/>
            <a:ext cx="4393191" cy="2640589"/>
          </a:xfrm>
          <a:prstGeom prst="rect">
            <a:avLst/>
          </a:prstGeom>
        </p:spPr>
      </p:pic>
      <p:sp>
        <p:nvSpPr>
          <p:cNvPr id="25" name="文本框 24"/>
          <p:cNvSpPr txBox="1"/>
          <p:nvPr/>
        </p:nvSpPr>
        <p:spPr>
          <a:xfrm>
            <a:off x="486317" y="5203619"/>
            <a:ext cx="1121935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稀疏属性分析结论：</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）根据专家经验，稀疏值阈值设定为</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95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，从左图可以看出</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1satt</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（第一阶段时效处理时间）</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这个离散属性的稀疏值大于</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95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（其中离散值‘</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’的数目占样本总数的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98.49%</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，超过</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95%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因此它是稀疏属性。</a:t>
            </a:r>
            <a:endPar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）依据专家经验，属性方差阈值设定为</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0.01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，从右图中可看出</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所有连续属性方差都大于</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0.01</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因此在连续属性中不存在稀疏性</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标题 1"/>
          <p:cNvSpPr>
            <a:spLocks noGrp="1"/>
          </p:cNvSpPr>
          <p:nvPr>
            <p:ph type="title"/>
          </p:nvPr>
        </p:nvSpPr>
        <p:spPr>
          <a:xfrm>
            <a:off x="1189113" y="19975"/>
            <a:ext cx="8229600" cy="687846"/>
          </a:xfrm>
        </p:spPr>
        <p:txBody>
          <a:bodyPr>
            <a:noAutofit/>
          </a:bodyPr>
          <a:lstStyle/>
          <a:p>
            <a:pPr lvl="0"/>
            <a:r>
              <a:rPr lang="zh-CN" altLang="en-US" sz="2400" dirty="0"/>
              <a:t>稀疏属性分析</a:t>
            </a:r>
            <a:r>
              <a:rPr lang="en-US" altLang="zh-CN" sz="2400" dirty="0"/>
              <a:t>——</a:t>
            </a:r>
            <a:r>
              <a:rPr lang="zh-CN" altLang="en-US" sz="2400" dirty="0">
                <a:solidFill>
                  <a:srgbClr val="FF0000"/>
                </a:solidFill>
              </a:rPr>
              <a:t>蠕变性能数据</a:t>
            </a:r>
          </a:p>
        </p:txBody>
      </p:sp>
      <p:sp>
        <p:nvSpPr>
          <p:cNvPr id="7" name="文本框 4"/>
          <p:cNvSpPr txBox="1">
            <a:spLocks noChangeArrowheads="1"/>
          </p:cNvSpPr>
          <p:nvPr/>
        </p:nvSpPr>
        <p:spPr bwMode="auto">
          <a:xfrm>
            <a:off x="486318" y="737088"/>
            <a:ext cx="1121936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5"/>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457200" algn="l" defTabSz="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仿宋_GB2312"/>
              </a:rPr>
              <a:t>目的：</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可以过滤一些稀疏属性，使得各个属性值的分布尽可能均匀，从而为后续的数据分析提供良好质量的数据，提高机器学习的预测精度。</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457200" algn="l" defTabSz="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仿宋_GB2312"/>
              </a:rPr>
              <a:t>方法：</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对</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样本数量为</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266</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条，描述因子个数为</a:t>
            </a: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27</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个</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的蠕变性能数据进行了稀疏属性分析。稀疏属性指的是当属性值为离散值时比如</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0,1</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，如果其中某个离散值的数量超过总数量的</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95%</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，说明该离散值对应的属性为稀疏属性；当属性值为连续值时，如果属性值的方差小于给定阈值时，也说明该属性为稀疏属性。</a:t>
            </a:r>
          </a:p>
        </p:txBody>
      </p:sp>
      <p:cxnSp>
        <p:nvCxnSpPr>
          <p:cNvPr id="6" name="直接连接符 5"/>
          <p:cNvCxnSpPr/>
          <p:nvPr/>
        </p:nvCxnSpPr>
        <p:spPr>
          <a:xfrm flipH="1">
            <a:off x="4329699" y="2408996"/>
            <a:ext cx="6942" cy="2654661"/>
          </a:xfrm>
          <a:prstGeom prst="line">
            <a:avLst/>
          </a:prstGeom>
          <a:ln w="28575">
            <a:solidFill>
              <a:schemeClr val="bg2">
                <a:lumMod val="40000"/>
                <a:lumOff val="6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494985" y="3389153"/>
            <a:ext cx="400110" cy="84951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阈值</a:t>
            </a: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=95</a:t>
            </a:r>
            <a:endPar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cxnSp>
        <p:nvCxnSpPr>
          <p:cNvPr id="18" name="直接连接符 17"/>
          <p:cNvCxnSpPr/>
          <p:nvPr/>
        </p:nvCxnSpPr>
        <p:spPr>
          <a:xfrm>
            <a:off x="7495300" y="2436096"/>
            <a:ext cx="0" cy="2665778"/>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655649" y="3377252"/>
            <a:ext cx="400110" cy="888518"/>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阈值</a:t>
            </a: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=0.01</a:t>
            </a:r>
            <a:endPar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377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417886" y="1888262"/>
            <a:ext cx="4691133" cy="3280944"/>
          </a:xfrm>
          <a:prstGeom prst="rect">
            <a:avLst/>
          </a:prstGeom>
        </p:spPr>
      </p:pic>
      <p:sp>
        <p:nvSpPr>
          <p:cNvPr id="7" name="文本框 4"/>
          <p:cNvSpPr txBox="1">
            <a:spLocks noChangeArrowheads="1"/>
          </p:cNvSpPr>
          <p:nvPr/>
        </p:nvSpPr>
        <p:spPr bwMode="auto">
          <a:xfrm>
            <a:off x="562192" y="832573"/>
            <a:ext cx="111170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defTabSz="0" latinLnBrk="1">
              <a:spcBef>
                <a:spcPct val="20000"/>
              </a:spcBef>
              <a:buBlip>
                <a:blip r:embed="rId4"/>
              </a:buBlip>
              <a:defRPr sz="2800">
                <a:solidFill>
                  <a:schemeClr val="tx1"/>
                </a:solidFill>
                <a:latin typeface="华文新魏" panose="02010800040101010101" pitchFamily="2" charset="-122"/>
                <a:ea typeface="华文新魏" panose="02010800040101010101" pitchFamily="2" charset="-122"/>
                <a:sym typeface="仿宋_GB231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457200" algn="l" defTabSz="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仿宋_GB2312"/>
              </a:rPr>
              <a:t>目的：</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可以过滤无关相关的属性，保留最相关的属性，使得条件属性与决策属性之间的相关性较强，从而为后续的数据分析提供良好质量的数据，提高机器学习的预测精度。</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endParaRPr>
          </a:p>
          <a:p>
            <a:pPr marL="0" marR="0" lvl="0" indent="457200" algn="l" defTabSz="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仿宋_GB2312"/>
              </a:rPr>
              <a:t>方法：</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对样本数量为</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266</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条，描述因子个数为</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26</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个的蠕变性能数据进行了相关性分析。其中，红色表示</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sym typeface="仿宋_GB2312"/>
              </a:rPr>
              <a:t>负相关</a:t>
            </a:r>
            <a:r>
              <a:rPr kumimoji="0" lang="zh-CN" altLang="en-US" sz="1800" b="0" i="0" u="none" strike="noStrike" kern="1200" cap="none" spc="0" normalizeH="0" baseline="0" noProof="0" dirty="0">
                <a:ln>
                  <a:noFill/>
                </a:ln>
                <a:solidFill>
                  <a:srgbClr val="0070C0"/>
                </a:solidFill>
                <a:effectLst/>
                <a:uLnTx/>
                <a:uFillTx/>
                <a:latin typeface="Calibri" panose="020F0502020204030204" pitchFamily="34" charset="0"/>
                <a:ea typeface="宋体" panose="02010600030101010101" pitchFamily="2" charset="-122"/>
                <a:cs typeface="+mn-cs"/>
                <a:sym typeface="仿宋_GB2312"/>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蓝色表示</a:t>
            </a:r>
            <a:r>
              <a:rPr kumimoji="0" lang="zh-CN" altLang="en-US" sz="1800" b="0" i="0" u="none" strike="noStrike" kern="1200" cap="none" spc="0" normalizeH="0" baseline="0" noProof="0" dirty="0">
                <a:ln>
                  <a:noFill/>
                </a:ln>
                <a:solidFill>
                  <a:srgbClr val="0033CC"/>
                </a:solidFill>
                <a:effectLst/>
                <a:uLnTx/>
                <a:uFillTx/>
                <a:latin typeface="Calibri" panose="020F0502020204030204" pitchFamily="34" charset="0"/>
                <a:ea typeface="宋体" panose="02010600030101010101" pitchFamily="2" charset="-122"/>
                <a:cs typeface="+mn-cs"/>
                <a:sym typeface="仿宋_GB2312"/>
              </a:rPr>
              <a:t>正相关</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sym typeface="仿宋_GB2312"/>
              </a:rPr>
              <a:t>，颜色越深，相关性越强。</a:t>
            </a:r>
          </a:p>
        </p:txBody>
      </p:sp>
      <p:sp>
        <p:nvSpPr>
          <p:cNvPr id="2" name="标题 1"/>
          <p:cNvSpPr>
            <a:spLocks noGrp="1"/>
          </p:cNvSpPr>
          <p:nvPr>
            <p:ph type="title"/>
          </p:nvPr>
        </p:nvSpPr>
        <p:spPr>
          <a:xfrm>
            <a:off x="1200759" y="66851"/>
            <a:ext cx="8229600" cy="687846"/>
          </a:xfrm>
        </p:spPr>
        <p:txBody>
          <a:bodyPr>
            <a:noAutofit/>
          </a:bodyPr>
          <a:lstStyle/>
          <a:p>
            <a:pPr lvl="0"/>
            <a:r>
              <a:rPr lang="zh-CN" altLang="en-US" sz="2400" dirty="0"/>
              <a:t>相关属性分析</a:t>
            </a:r>
            <a:r>
              <a:rPr lang="en-US" altLang="zh-CN" sz="2400" dirty="0"/>
              <a:t>——</a:t>
            </a:r>
            <a:r>
              <a:rPr lang="zh-CN" altLang="en-US" sz="2400" dirty="0">
                <a:solidFill>
                  <a:srgbClr val="FF0000"/>
                </a:solidFill>
              </a:rPr>
              <a:t>蠕变性能数据</a:t>
            </a:r>
          </a:p>
        </p:txBody>
      </p:sp>
      <p:sp>
        <p:nvSpPr>
          <p:cNvPr id="9" name="文本框 8"/>
          <p:cNvSpPr txBox="1"/>
          <p:nvPr/>
        </p:nvSpPr>
        <p:spPr>
          <a:xfrm>
            <a:off x="6964712" y="1998684"/>
            <a:ext cx="400110" cy="3039510"/>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属性与属性之间的相关系数</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文本框 9"/>
          <p:cNvSpPr txBox="1"/>
          <p:nvPr/>
        </p:nvSpPr>
        <p:spPr>
          <a:xfrm>
            <a:off x="845664" y="2015522"/>
            <a:ext cx="615553" cy="317225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条件属性与决策属性之间的相关系数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 name="文本框 10"/>
          <p:cNvSpPr txBox="1"/>
          <p:nvPr/>
        </p:nvSpPr>
        <p:spPr>
          <a:xfrm>
            <a:off x="501676" y="4972416"/>
            <a:ext cx="1109731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相关属性分析结论：</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依据专家经验，相关系数阈值设定为</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0.3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，从左图可以看出，所有的蠕变属性</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26</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个</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）与决策属性（蠕变断裂寿命）之间的相关系数都大于</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0.3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，表明所有的属性与蠕变断裂寿命的相关性都较强。其中，对于</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合金化金属元素</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Ni</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W</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Ta</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Al</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Cr</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Co</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元素和蠕变断裂寿命之间的相关系数都高于</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0.45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，表明这几种金属元素与蠕变性能之间的关联关系都比较强。而对于</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热处理工艺，二阶段时效处理时间</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和</a:t>
            </a:r>
            <a:r>
              <a:rPr kumimoji="0" lang="zh-CN" altLang="en-US"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温度</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的相关系数超过</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0.85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，表明蠕变性能与二者都存在很强的关联性。</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cxnSp>
        <p:nvCxnSpPr>
          <p:cNvPr id="23" name="直接连接符 22"/>
          <p:cNvCxnSpPr/>
          <p:nvPr/>
        </p:nvCxnSpPr>
        <p:spPr>
          <a:xfrm flipH="1">
            <a:off x="2995177" y="1948093"/>
            <a:ext cx="6575" cy="2900789"/>
          </a:xfrm>
          <a:prstGeom prst="line">
            <a:avLst/>
          </a:prstGeom>
          <a:ln w="28575">
            <a:solidFill>
              <a:schemeClr val="accent6">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423996" y="2636180"/>
            <a:ext cx="400110" cy="1014526"/>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阈值</a:t>
            </a:r>
            <a:r>
              <a:rPr kumimoji="0" lang="en-US" altLang="zh-CN"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=-0.3</a:t>
            </a:r>
            <a:endParaRPr kumimoji="0" lang="zh-CN" altLang="en-US" sz="14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pic>
        <p:nvPicPr>
          <p:cNvPr id="14" name="图片 13"/>
          <p:cNvPicPr>
            <a:picLocks noChangeAspect="1"/>
          </p:cNvPicPr>
          <p:nvPr/>
        </p:nvPicPr>
        <p:blipFill>
          <a:blip r:embed="rId5"/>
          <a:stretch>
            <a:fillRect/>
          </a:stretch>
        </p:blipFill>
        <p:spPr>
          <a:xfrm>
            <a:off x="7249706" y="2119370"/>
            <a:ext cx="3421046" cy="2798138"/>
          </a:xfrm>
          <a:prstGeom prst="rect">
            <a:avLst/>
          </a:prstGeom>
        </p:spPr>
      </p:pic>
    </p:spTree>
    <p:extLst>
      <p:ext uri="{BB962C8B-B14F-4D97-AF65-F5344CB8AC3E}">
        <p14:creationId xmlns:p14="http://schemas.microsoft.com/office/powerpoint/2010/main" val="57093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03332" y="880869"/>
            <a:ext cx="8764589" cy="369332"/>
          </a:xfrm>
          <a:prstGeom prst="rect">
            <a:avLst/>
          </a:prstGeom>
          <a:noFill/>
          <a:ln w="28575">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 name="标题 1"/>
          <p:cNvSpPr>
            <a:spLocks noGrp="1"/>
          </p:cNvSpPr>
          <p:nvPr>
            <p:ph type="title"/>
          </p:nvPr>
        </p:nvSpPr>
        <p:spPr>
          <a:xfrm>
            <a:off x="1199437" y="61456"/>
            <a:ext cx="4567415" cy="687846"/>
          </a:xfrm>
        </p:spPr>
        <p:txBody>
          <a:bodyPr>
            <a:noAutofit/>
          </a:bodyPr>
          <a:lstStyle/>
          <a:p>
            <a:pPr lvl="0"/>
            <a:r>
              <a:rPr lang="zh-CN" altLang="en-US" sz="2400" dirty="0"/>
              <a:t>冗余属性分析</a:t>
            </a:r>
            <a:r>
              <a:rPr lang="en-US" altLang="zh-CN" sz="2400" dirty="0"/>
              <a:t>——</a:t>
            </a:r>
            <a:r>
              <a:rPr lang="zh-CN" altLang="en-US" sz="2400" dirty="0">
                <a:solidFill>
                  <a:srgbClr val="FF0000"/>
                </a:solidFill>
              </a:rPr>
              <a:t>蠕变性能数据</a:t>
            </a:r>
          </a:p>
        </p:txBody>
      </p:sp>
      <p:pic>
        <p:nvPicPr>
          <p:cNvPr id="3" name="图片 2"/>
          <p:cNvPicPr>
            <a:picLocks noChangeAspect="1"/>
          </p:cNvPicPr>
          <p:nvPr/>
        </p:nvPicPr>
        <p:blipFill>
          <a:blip r:embed="rId3"/>
          <a:stretch>
            <a:fillRect/>
          </a:stretch>
        </p:blipFill>
        <p:spPr>
          <a:xfrm>
            <a:off x="191344" y="1381768"/>
            <a:ext cx="8460506" cy="2226707"/>
          </a:xfrm>
          <a:prstGeom prst="rect">
            <a:avLst/>
          </a:prstGeom>
        </p:spPr>
      </p:pic>
      <p:sp>
        <p:nvSpPr>
          <p:cNvPr id="4" name="文本框 3"/>
          <p:cNvSpPr txBox="1"/>
          <p:nvPr/>
        </p:nvSpPr>
        <p:spPr>
          <a:xfrm>
            <a:off x="1682945" y="880869"/>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hlinkClick r:id="rId4" action="ppaction://hlinkfile"/>
              </a:rPr>
              <a:t>蠕变属性与属性之间的相关性</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6" name="文本框 15"/>
          <p:cNvSpPr txBox="1"/>
          <p:nvPr/>
        </p:nvSpPr>
        <p:spPr>
          <a:xfrm>
            <a:off x="227348" y="4617295"/>
            <a:ext cx="1173730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冗余属性分析结论分析：</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）表中给出了蠕变属性与属性之间的相关系数，相关系数的绝对值越大，表明两者之间相关程度越大，两属性之间存在冗余性。</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）从分析结果中可以看出，</a:t>
            </a:r>
            <a:r>
              <a:rPr kumimoji="0" lang="en-US" altLang="zh-CN"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C</a:t>
            </a: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和</a:t>
            </a:r>
            <a:r>
              <a:rPr kumimoji="0" lang="en-US" altLang="zh-CN"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B</a:t>
            </a: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元素质量分数之间的相关系数为</a:t>
            </a:r>
            <a:r>
              <a:rPr kumimoji="0" lang="en-US" altLang="zh-CN"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0.935285</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，存在较强的相关性，因此可以认为二者之间可能存在冗余性。</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a_2T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（二阶段时效处理温度）和</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元素之间的相关关系为</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0.869216</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，相关性较强，因此二者之间也可能存在冗余性。</a:t>
            </a:r>
          </a:p>
        </p:txBody>
      </p:sp>
      <p:sp>
        <p:nvSpPr>
          <p:cNvPr id="6" name="文本框 5"/>
          <p:cNvSpPr txBox="1"/>
          <p:nvPr/>
        </p:nvSpPr>
        <p:spPr>
          <a:xfrm>
            <a:off x="335360" y="3652934"/>
            <a:ext cx="8316490" cy="646331"/>
          </a:xfrm>
          <a:prstGeom prst="rect">
            <a:avLst/>
          </a:prstGeom>
          <a:noFill/>
          <a:ln>
            <a:solidFill>
              <a:srgbClr val="FF0000"/>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根据专家经验，设定冗余性阈值为</a:t>
            </a:r>
            <a:r>
              <a:rPr kumimoji="0" lang="en-US" altLang="zh-CN"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0.86</a:t>
            </a: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，即如果属性与属性的相关系数大于</a:t>
            </a:r>
            <a:r>
              <a:rPr kumimoji="0" lang="en-US" altLang="zh-CN"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0.86</a:t>
            </a:r>
            <a:r>
              <a:rPr kumimoji="0" lang="zh-CN" altLang="en-US" sz="18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，则说明属性与属性之间存在冗余性。</a:t>
            </a:r>
          </a:p>
        </p:txBody>
      </p:sp>
      <p:pic>
        <p:nvPicPr>
          <p:cNvPr id="10" name="图片 9">
            <a:extLst>
              <a:ext uri="{FF2B5EF4-FFF2-40B4-BE49-F238E27FC236}">
                <a16:creationId xmlns:a16="http://schemas.microsoft.com/office/drawing/2014/main" id="{A601C341-4E19-47DD-B302-22B2943D59D7}"/>
              </a:ext>
            </a:extLst>
          </p:cNvPr>
          <p:cNvPicPr>
            <a:picLocks noChangeAspect="1"/>
          </p:cNvPicPr>
          <p:nvPr/>
        </p:nvPicPr>
        <p:blipFill>
          <a:blip r:embed="rId5"/>
          <a:stretch>
            <a:fillRect/>
          </a:stretch>
        </p:blipFill>
        <p:spPr>
          <a:xfrm>
            <a:off x="8693671" y="1225042"/>
            <a:ext cx="3421046" cy="2798138"/>
          </a:xfrm>
          <a:prstGeom prst="rect">
            <a:avLst/>
          </a:prstGeom>
        </p:spPr>
      </p:pic>
    </p:spTree>
    <p:extLst>
      <p:ext uri="{BB962C8B-B14F-4D97-AF65-F5344CB8AC3E}">
        <p14:creationId xmlns:p14="http://schemas.microsoft.com/office/powerpoint/2010/main" val="2595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4DD-DFC7-41B9-BED1-F7D0EF1DA57F}"/>
              </a:ext>
            </a:extLst>
          </p:cNvPr>
          <p:cNvSpPr>
            <a:spLocks noGrp="1"/>
          </p:cNvSpPr>
          <p:nvPr>
            <p:ph type="title"/>
          </p:nvPr>
        </p:nvSpPr>
        <p:spPr>
          <a:xfrm>
            <a:off x="1230597" y="-30542"/>
            <a:ext cx="8229600" cy="796950"/>
          </a:xfrm>
        </p:spPr>
        <p:txBody>
          <a:bodyPr>
            <a:normAutofit fontScale="90000"/>
          </a:bodyPr>
          <a:lstStyle/>
          <a:p>
            <a:r>
              <a:rPr lang="zh-CN" altLang="en-US" sz="2400" dirty="0">
                <a:solidFill>
                  <a:srgbClr val="FF0000"/>
                </a:solidFill>
              </a:rPr>
              <a:t>方法二</a:t>
            </a:r>
            <a:r>
              <a:rPr lang="en-US" altLang="zh-CN" sz="2400" dirty="0">
                <a:solidFill>
                  <a:srgbClr val="FF0000"/>
                </a:solidFill>
              </a:rPr>
              <a:t>:</a:t>
            </a:r>
            <a:br>
              <a:rPr lang="en-US" altLang="zh-CN" sz="2400" dirty="0">
                <a:solidFill>
                  <a:srgbClr val="FF0000"/>
                </a:solidFill>
              </a:rPr>
            </a:br>
            <a:r>
              <a:rPr lang="zh-CN" altLang="en-US" sz="2400" dirty="0">
                <a:solidFill>
                  <a:srgbClr val="FF0000"/>
                </a:solidFill>
              </a:rPr>
              <a:t>结合材料多尺度属性的分而治之的机器学习方法</a:t>
            </a:r>
            <a:endParaRPr lang="zh-CN" altLang="en-US" sz="2400" dirty="0"/>
          </a:p>
        </p:txBody>
      </p:sp>
      <p:sp>
        <p:nvSpPr>
          <p:cNvPr id="3" name="矩形 2">
            <a:extLst>
              <a:ext uri="{FF2B5EF4-FFF2-40B4-BE49-F238E27FC236}">
                <a16:creationId xmlns:a16="http://schemas.microsoft.com/office/drawing/2014/main" id="{431C1737-F65B-46C6-9370-8E8879BDE902}"/>
              </a:ext>
            </a:extLst>
          </p:cNvPr>
          <p:cNvSpPr/>
          <p:nvPr/>
        </p:nvSpPr>
        <p:spPr>
          <a:xfrm>
            <a:off x="0" y="6079382"/>
            <a:ext cx="121920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*Yue Liu, Junming Wu, Zhichao Wang, Xiaogang Lu, Siqi Shi, Chongyu Wang, Tao Yue. Predicting the creep rupture life of Ni-based single crystal superalloy using divide-and-conquer based machine learning combined with materials multi-category factors[J].2019, 8. (will be submitted)</a:t>
            </a:r>
          </a:p>
        </p:txBody>
      </p:sp>
      <p:grpSp>
        <p:nvGrpSpPr>
          <p:cNvPr id="7" name="组合 6">
            <a:extLst>
              <a:ext uri="{FF2B5EF4-FFF2-40B4-BE49-F238E27FC236}">
                <a16:creationId xmlns:a16="http://schemas.microsoft.com/office/drawing/2014/main" id="{E78DEF55-BC79-4560-A258-F79BC956954B}"/>
              </a:ext>
            </a:extLst>
          </p:cNvPr>
          <p:cNvGrpSpPr/>
          <p:nvPr/>
        </p:nvGrpSpPr>
        <p:grpSpPr>
          <a:xfrm>
            <a:off x="385188" y="721641"/>
            <a:ext cx="11327436" cy="5448662"/>
            <a:chOff x="385188" y="719009"/>
            <a:chExt cx="11759484" cy="5700361"/>
          </a:xfrm>
        </p:grpSpPr>
        <p:sp>
          <p:nvSpPr>
            <p:cNvPr id="61" name="文本框 60">
              <a:extLst>
                <a:ext uri="{FF2B5EF4-FFF2-40B4-BE49-F238E27FC236}">
                  <a16:creationId xmlns:a16="http://schemas.microsoft.com/office/drawing/2014/main" id="{35830E7F-6CF2-46F5-9A1D-C9EA0EF533AF}"/>
                </a:ext>
              </a:extLst>
            </p:cNvPr>
            <p:cNvSpPr txBox="1"/>
            <p:nvPr/>
          </p:nvSpPr>
          <p:spPr>
            <a:xfrm>
              <a:off x="5104095" y="719009"/>
              <a:ext cx="4525437" cy="21573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问题描述：</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根据材料数据通常呈现</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高维度和分布不均匀的特点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，综合样本物理背景的复杂性，</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尤其是当面对不同成分组合、不同热处理工艺和不同测试条件的合金样本</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，所以难以找到一种单一的模型对高维且具有一定物理复杂性背景的小样本进行建模</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29" name="文本框 128">
              <a:extLst>
                <a:ext uri="{FF2B5EF4-FFF2-40B4-BE49-F238E27FC236}">
                  <a16:creationId xmlns:a16="http://schemas.microsoft.com/office/drawing/2014/main" id="{0ECFC392-79C7-4A76-A514-5573B7ADB321}"/>
                </a:ext>
              </a:extLst>
            </p:cNvPr>
            <p:cNvSpPr txBox="1"/>
            <p:nvPr/>
          </p:nvSpPr>
          <p:spPr>
            <a:xfrm>
              <a:off x="10128448" y="1057207"/>
              <a:ext cx="2016224" cy="1963103"/>
            </a:xfrm>
            <a:prstGeom prst="doubleWave">
              <a:avLst/>
            </a:prstGeom>
            <a:solidFill>
              <a:schemeClr val="accent5">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结合材料多尺度属性的分而治之的机器学习方法（</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DCSA</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4" name="图片 3">
              <a:extLst>
                <a:ext uri="{FF2B5EF4-FFF2-40B4-BE49-F238E27FC236}">
                  <a16:creationId xmlns:a16="http://schemas.microsoft.com/office/drawing/2014/main" id="{23627FD7-ABAE-47D3-AD04-C9914CDD92CE}"/>
                </a:ext>
              </a:extLst>
            </p:cNvPr>
            <p:cNvPicPr>
              <a:picLocks noChangeAspect="1"/>
            </p:cNvPicPr>
            <p:nvPr/>
          </p:nvPicPr>
          <p:blipFill>
            <a:blip r:embed="rId3"/>
            <a:stretch>
              <a:fillRect/>
            </a:stretch>
          </p:blipFill>
          <p:spPr>
            <a:xfrm>
              <a:off x="385188" y="778618"/>
              <a:ext cx="4525437" cy="2520280"/>
            </a:xfrm>
            <a:prstGeom prst="rect">
              <a:avLst/>
            </a:prstGeom>
          </p:spPr>
        </p:pic>
        <p:sp>
          <p:nvSpPr>
            <p:cNvPr id="5" name="文本框 4">
              <a:extLst>
                <a:ext uri="{FF2B5EF4-FFF2-40B4-BE49-F238E27FC236}">
                  <a16:creationId xmlns:a16="http://schemas.microsoft.com/office/drawing/2014/main" id="{F5B36B39-B255-4C47-A46B-6655D29CE776}"/>
                </a:ext>
              </a:extLst>
            </p:cNvPr>
            <p:cNvSpPr txBox="1"/>
            <p:nvPr/>
          </p:nvSpPr>
          <p:spPr>
            <a:xfrm>
              <a:off x="4018929" y="1735174"/>
              <a:ext cx="677108" cy="1693409"/>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多尺度输入属性</a:t>
              </a:r>
              <a:endPar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27</a:t>
              </a:r>
              <a:r>
                <a:rPr kumimoji="0" lang="zh-CN" altLang="en-US" sz="16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个合金的</a:t>
              </a:r>
            </a:p>
          </p:txBody>
        </p:sp>
        <p:pic>
          <p:nvPicPr>
            <p:cNvPr id="6" name="图片 5">
              <a:extLst>
                <a:ext uri="{FF2B5EF4-FFF2-40B4-BE49-F238E27FC236}">
                  <a16:creationId xmlns:a16="http://schemas.microsoft.com/office/drawing/2014/main" id="{A5F6D11D-6435-4C9C-A1C6-CEA596FE1452}"/>
                </a:ext>
              </a:extLst>
            </p:cNvPr>
            <p:cNvPicPr>
              <a:picLocks noChangeAspect="1"/>
            </p:cNvPicPr>
            <p:nvPr/>
          </p:nvPicPr>
          <p:blipFill>
            <a:blip r:embed="rId4"/>
            <a:stretch>
              <a:fillRect/>
            </a:stretch>
          </p:blipFill>
          <p:spPr>
            <a:xfrm>
              <a:off x="1627608" y="2906989"/>
              <a:ext cx="8495225" cy="3512381"/>
            </a:xfrm>
            <a:prstGeom prst="rect">
              <a:avLst/>
            </a:prstGeom>
          </p:spPr>
        </p:pic>
        <p:sp>
          <p:nvSpPr>
            <p:cNvPr id="10" name="箭头: 下 9">
              <a:extLst>
                <a:ext uri="{FF2B5EF4-FFF2-40B4-BE49-F238E27FC236}">
                  <a16:creationId xmlns:a16="http://schemas.microsoft.com/office/drawing/2014/main" id="{9BA35B1D-A8EB-4702-9F04-B426A9B6D107}"/>
                </a:ext>
              </a:extLst>
            </p:cNvPr>
            <p:cNvSpPr/>
            <p:nvPr/>
          </p:nvSpPr>
          <p:spPr>
            <a:xfrm rot="16200000">
              <a:off x="9495163" y="1751628"/>
              <a:ext cx="550912" cy="518003"/>
            </a:xfrm>
            <a:prstGeom prst="down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3233079642"/>
      </p:ext>
    </p:extLst>
  </p:cSld>
  <p:clrMapOvr>
    <a:masterClrMapping/>
  </p:clrMapOvr>
</p:sld>
</file>

<file path=ppt/theme/theme1.xml><?xml version="1.0" encoding="utf-8"?>
<a:theme xmlns:a="http://schemas.openxmlformats.org/drawingml/2006/main" name="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方正姚体"/>
        <a:cs typeface=""/>
      </a:majorFont>
      <a:minorFont>
        <a:latin typeface="Times New Roman"/>
        <a:ea typeface="方正姚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2_Office 主题">
  <a:themeElements>
    <a:clrScheme name="my">
      <a:dk1>
        <a:sysClr val="windowText" lastClr="000000"/>
      </a:dk1>
      <a:lt1>
        <a:sysClr val="window" lastClr="FFFFFF"/>
      </a:lt1>
      <a:dk2>
        <a:srgbClr val="0000FF"/>
      </a:dk2>
      <a:lt2>
        <a:srgbClr val="00B050"/>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37620</TotalTime>
  <Words>3879</Words>
  <Application>Microsoft Office PowerPoint</Application>
  <PresentationFormat>宽屏</PresentationFormat>
  <Paragraphs>301</Paragraphs>
  <Slides>14</Slides>
  <Notes>13</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14</vt:i4>
      </vt:variant>
    </vt:vector>
  </HeadingPairs>
  <TitlesOfParts>
    <vt:vector size="30" baseType="lpstr">
      <vt:lpstr>等线</vt:lpstr>
      <vt:lpstr>方正姚体</vt:lpstr>
      <vt:lpstr>华文宋体</vt:lpstr>
      <vt:lpstr>华文新魏</vt:lpstr>
      <vt:lpstr>楷体</vt:lpstr>
      <vt:lpstr>宋体</vt:lpstr>
      <vt:lpstr>微软雅黑</vt:lpstr>
      <vt:lpstr>Arial</vt:lpstr>
      <vt:lpstr>Calibri</vt:lpstr>
      <vt:lpstr>Monotype Corsiva</vt:lpstr>
      <vt:lpstr>Times New Roman</vt:lpstr>
      <vt:lpstr>Wingdings</vt:lpstr>
      <vt:lpstr>Office 主题</vt:lpstr>
      <vt:lpstr>默认设计模板</vt:lpstr>
      <vt:lpstr>1_Office 主题</vt:lpstr>
      <vt:lpstr>2_Office 主题</vt:lpstr>
      <vt:lpstr>基于机器学习的 镍基单晶高温合金材料 数据分析方法研究</vt:lpstr>
      <vt:lpstr>高温合金机器学习平台的研发</vt:lpstr>
      <vt:lpstr> 高温合金数据关联分析方法的研究 </vt:lpstr>
      <vt:lpstr>方法一: 结合基于加权评分的领域专家知识的多层级特征选择方法  </vt:lpstr>
      <vt:lpstr>多层级特征分析方法在蠕变性能数据中的应用</vt:lpstr>
      <vt:lpstr>稀疏属性分析——蠕变性能数据</vt:lpstr>
      <vt:lpstr>相关属性分析——蠕变性能数据</vt:lpstr>
      <vt:lpstr>冗余属性分析——蠕变性能数据</vt:lpstr>
      <vt:lpstr>方法二: 结合材料多尺度属性的分而治之的机器学习方法</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—蠕变断裂寿命预测结果与讨论</vt:lpstr>
      <vt:lpstr>结合材料多尺度属性的分而治之的机器学习方法                                    —新设计合金的蠕变断裂寿命预测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3081</cp:revision>
  <dcterms:created xsi:type="dcterms:W3CDTF">2014-12-26T05:35:01Z</dcterms:created>
  <dcterms:modified xsi:type="dcterms:W3CDTF">2019-07-21T13:20:51Z</dcterms:modified>
</cp:coreProperties>
</file>